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6" roundtripDataSignature="AMtx7mjhOJdVCpz9LBJFU3cYYV4422Yb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482BCE-0961-4711-9F6E-1CE752FAE476}">
  <a:tblStyle styleId="{99482BCE-0961-4711-9F6E-1CE752FAE4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bbee0ad18d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bbee0ad18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bbee0ad18d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bbee0ad18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bbee0ad18d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bbee0ad18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bbdaea99e7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bbdaea99e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bb929afc9e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bb929afc9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bb929afc9e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bb929afc9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bb929afc9e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bb929afc9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bb929afc9e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bb929afc9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bc82f12c2f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bc82f12c2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bc82f12c2f_4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bc82f12c2f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bc82f12c2f_4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bc82f12c2f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bbd79d048a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bbd79d048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bb35325234_3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bb35325234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bb35325234_3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bb35325234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bb35325234_3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bb35325234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bb35325234_3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bb35325234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bb35325234_3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bb35325234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bb929afc9e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bb929afc9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1bb929afc9e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1bb929afc9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bbdaea99e7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bbdaea99e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bbd79d048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bbd79d04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bbee0ad18d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1bbee0ad18d_1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bb929afc9e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bb929afc9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bbee0ad18d_1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bbee0ad18d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bbdaea99e7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bbdaea99e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bbdaea99e7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bbdaea99e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apositiva titolo">
  <p:cSld name="2_Diapositiva titolo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1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1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04" name="Google Shape;30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6"/>
          <p:cNvSpPr txBox="1"/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16"/>
          <p:cNvSpPr txBox="1"/>
          <p:nvPr>
            <p:ph idx="1" type="body"/>
          </p:nvPr>
        </p:nvSpPr>
        <p:spPr>
          <a:xfrm rot="5400000">
            <a:off x="2265945" y="-208544"/>
            <a:ext cx="4525963" cy="81434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0" name="Google Shape;31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" name="Google Shape;31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" name="Google Shape;31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verticale e testo" type="vertTitleAndTx">
  <p:cSld name="VERTICAL_TITLE_AND_VERTICAL_TEXT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1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" name="Google Shape;31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" name="Google Shape;31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/>
          <p:nvPr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7"/>
          <p:cNvSpPr txBox="1"/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7"/>
          <p:cNvSpPr txBox="1"/>
          <p:nvPr>
            <p:ph idx="1" type="body"/>
          </p:nvPr>
        </p:nvSpPr>
        <p:spPr>
          <a:xfrm>
            <a:off x="457200" y="1600200"/>
            <a:ext cx="8323726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" name="Google Shape;13;p7"/>
          <p:cNvSpPr/>
          <p:nvPr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7"/>
          <p:cNvSpPr txBox="1"/>
          <p:nvPr/>
        </p:nvSpPr>
        <p:spPr>
          <a:xfrm>
            <a:off x="157778" y="6363505"/>
            <a:ext cx="303801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t-IT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Nome_Laureando1, Nome_Laureando2</a:t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p7"/>
          <p:cNvGrpSpPr/>
          <p:nvPr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6" name="Google Shape;16;p7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7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p7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7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7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7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7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7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7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7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7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7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7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7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" name="Google Shape;30;p7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" name="Google Shape;31;p7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" name="Google Shape;32;p7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" name="Google Shape;33;p7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" name="Google Shape;34;p7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" name="Google Shape;35;p7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" name="Google Shape;36;p7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" name="Google Shape;37;p7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" name="Google Shape;38;p7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" name="Google Shape;39;p7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" name="Google Shape;40;p7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" name="Google Shape;41;p7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" name="Google Shape;42;p7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" name="Google Shape;43;p7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" name="Google Shape;44;p7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" name="Google Shape;45;p7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" name="Google Shape;46;p7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" name="Google Shape;47;p7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" name="Google Shape;48;p7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" name="Google Shape;49;p7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" name="Google Shape;50;p7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" name="Google Shape;51;p7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" name="Google Shape;52;p7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" name="Google Shape;53;p7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" name="Google Shape;54;p7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" name="Google Shape;55;p7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" name="Google Shape;56;p7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" name="Google Shape;57;p7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" name="Google Shape;60;p7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" name="Google Shape;61;p7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" name="Google Shape;62;p7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" name="Google Shape;63;p7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" name="Google Shape;64;p7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" name="Google Shape;65;p7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" name="Google Shape;66;p7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7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" name="Google Shape;68;p7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" name="Google Shape;69;p7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" name="Google Shape;70;p7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" name="Google Shape;71;p7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" name="Google Shape;72;p7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" name="Google Shape;73;p7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7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" name="Google Shape;75;p7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" name="Google Shape;76;p7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" name="Google Shape;77;p7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" name="Google Shape;78;p7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" name="Google Shape;79;p7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" name="Google Shape;80;p7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" name="Google Shape;81;p7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" name="Google Shape;82;p7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" name="Google Shape;83;p7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" name="Google Shape;84;p7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" name="Google Shape;85;p7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" name="Google Shape;86;p7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" name="Google Shape;87;p7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" name="Google Shape;88;p7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" name="Google Shape;89;p7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" name="Google Shape;90;p7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" name="Google Shape;91;p7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" name="Google Shape;92;p7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" name="Google Shape;93;p7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" name="Google Shape;94;p7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7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" name="Google Shape;96;p7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" name="Google Shape;97;p7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" name="Google Shape;98;p7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" name="Google Shape;99;p7"/>
            <p:cNvCxnSpPr/>
            <p:nvPr/>
          </p:nvCxnSpPr>
          <p:spPr>
            <a:xfrm>
              <a:off x="1357430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" name="Google Shape;100;p7"/>
            <p:cNvCxnSpPr/>
            <p:nvPr/>
          </p:nvCxnSpPr>
          <p:spPr>
            <a:xfrm>
              <a:off x="1372316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" name="Google Shape;101;p7"/>
            <p:cNvCxnSpPr/>
            <p:nvPr/>
          </p:nvCxnSpPr>
          <p:spPr>
            <a:xfrm>
              <a:off x="1387203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" name="Google Shape;102;p7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" name="Google Shape;103;p7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" name="Google Shape;104;p7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" name="Google Shape;105;p7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" name="Google Shape;106;p7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" name="Google Shape;107;p7"/>
            <p:cNvCxnSpPr/>
            <p:nvPr/>
          </p:nvCxnSpPr>
          <p:spPr>
            <a:xfrm>
              <a:off x="1476523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" name="Google Shape;108;p7"/>
            <p:cNvCxnSpPr/>
            <p:nvPr/>
          </p:nvCxnSpPr>
          <p:spPr>
            <a:xfrm>
              <a:off x="1491410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" name="Google Shape;109;p7"/>
            <p:cNvCxnSpPr/>
            <p:nvPr/>
          </p:nvCxnSpPr>
          <p:spPr>
            <a:xfrm>
              <a:off x="1506297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" name="Google Shape;110;p7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" name="Google Shape;111;p7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" name="Google Shape;112;p7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" name="Google Shape;113;p7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" name="Google Shape;114;p7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" name="Google Shape;115;p7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" name="Google Shape;116;p7"/>
            <p:cNvCxnSpPr/>
            <p:nvPr/>
          </p:nvCxnSpPr>
          <p:spPr>
            <a:xfrm>
              <a:off x="1610504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" name="Google Shape;117;p7"/>
            <p:cNvCxnSpPr/>
            <p:nvPr/>
          </p:nvCxnSpPr>
          <p:spPr>
            <a:xfrm>
              <a:off x="1625390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" name="Google Shape;118;p7"/>
            <p:cNvCxnSpPr/>
            <p:nvPr/>
          </p:nvCxnSpPr>
          <p:spPr>
            <a:xfrm>
              <a:off x="1640277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" name="Google Shape;119;p7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" name="Google Shape;120;p7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" name="Google Shape;121;p7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" name="Google Shape;122;p7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" name="Google Shape;123;p7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" name="Google Shape;124;p7"/>
            <p:cNvCxnSpPr/>
            <p:nvPr/>
          </p:nvCxnSpPr>
          <p:spPr>
            <a:xfrm>
              <a:off x="1729597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" name="Google Shape;125;p7"/>
            <p:cNvCxnSpPr/>
            <p:nvPr/>
          </p:nvCxnSpPr>
          <p:spPr>
            <a:xfrm>
              <a:off x="1744484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" name="Google Shape;126;p7"/>
            <p:cNvCxnSpPr/>
            <p:nvPr/>
          </p:nvCxnSpPr>
          <p:spPr>
            <a:xfrm>
              <a:off x="1759371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" name="Google Shape;127;p7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" name="Google Shape;128;p7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" name="Google Shape;129;p7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" name="Google Shape;130;p7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" name="Google Shape;131;p7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" name="Google Shape;132;p7"/>
            <p:cNvCxnSpPr/>
            <p:nvPr/>
          </p:nvCxnSpPr>
          <p:spPr>
            <a:xfrm>
              <a:off x="1848691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" name="Google Shape;133;p7"/>
            <p:cNvCxnSpPr/>
            <p:nvPr/>
          </p:nvCxnSpPr>
          <p:spPr>
            <a:xfrm>
              <a:off x="1863577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" name="Google Shape;134;p7"/>
            <p:cNvCxnSpPr/>
            <p:nvPr/>
          </p:nvCxnSpPr>
          <p:spPr>
            <a:xfrm>
              <a:off x="1878464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" name="Google Shape;135;p7"/>
            <p:cNvCxnSpPr/>
            <p:nvPr/>
          </p:nvCxnSpPr>
          <p:spPr>
            <a:xfrm>
              <a:off x="1893346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Y:\IMMAGINE _COORDINATA_2014\PPT\modello1\loghi_PNG\03_Polimi_logotipo_bandiera-1riga.png" id="136" name="Google Shape;13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4898" y="6346378"/>
            <a:ext cx="2780124" cy="289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/>
          <p:nvPr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" name="Google Shape;139;p8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40" name="Google Shape;140;p8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1" name="Google Shape;141;p8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" name="Google Shape;142;p8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" name="Google Shape;143;p8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" name="Google Shape;144;p8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" name="Google Shape;145;p8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" name="Google Shape;146;p8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" name="Google Shape;147;p8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8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" name="Google Shape;149;p8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0" name="Google Shape;150;p8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1" name="Google Shape;151;p8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" name="Google Shape;152;p8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" name="Google Shape;153;p8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4" name="Google Shape;154;p8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" name="Google Shape;155;p8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6" name="Google Shape;156;p8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7" name="Google Shape;157;p8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8" name="Google Shape;158;p8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9" name="Google Shape;159;p8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0" name="Google Shape;160;p8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" name="Google Shape;161;p8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2" name="Google Shape;162;p8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3" name="Google Shape;163;p8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4" name="Google Shape;164;p8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" name="Google Shape;165;p8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6" name="Google Shape;166;p8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7" name="Google Shape;167;p8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8" name="Google Shape;168;p8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9" name="Google Shape;169;p8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0" name="Google Shape;170;p8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1" name="Google Shape;171;p8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2" name="Google Shape;172;p8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3" name="Google Shape;173;p8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" name="Google Shape;174;p8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" name="Google Shape;175;p8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" name="Google Shape;176;p8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" name="Google Shape;177;p8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" name="Google Shape;178;p8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" name="Google Shape;179;p8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0" name="Google Shape;180;p8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" name="Google Shape;181;p8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" name="Google Shape;182;p8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3" name="Google Shape;183;p8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4" name="Google Shape;184;p8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5" name="Google Shape;185;p8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6" name="Google Shape;186;p8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7" name="Google Shape;187;p8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8" name="Google Shape;188;p8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" name="Google Shape;189;p8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0" name="Google Shape;190;p8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1" name="Google Shape;191;p8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2" name="Google Shape;192;p8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" name="Google Shape;193;p8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4" name="Google Shape;194;p8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5" name="Google Shape;195;p8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6" name="Google Shape;196;p8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7" name="Google Shape;197;p8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8" name="Google Shape;198;p8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9" name="Google Shape;199;p8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0" name="Google Shape;200;p8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1" name="Google Shape;201;p8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" name="Google Shape;202;p8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3" name="Google Shape;203;p8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4" name="Google Shape;204;p8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5" name="Google Shape;205;p8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6" name="Google Shape;206;p8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7" name="Google Shape;207;p8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8" name="Google Shape;208;p8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9" name="Google Shape;209;p8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0" name="Google Shape;210;p8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1" name="Google Shape;211;p8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2" name="Google Shape;212;p8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3" name="Google Shape;213;p8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4" name="Google Shape;214;p8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5" name="Google Shape;215;p8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6" name="Google Shape;216;p8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7" name="Google Shape;217;p8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8" name="Google Shape;218;p8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9" name="Google Shape;219;p8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0" name="Google Shape;220;p8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1" name="Google Shape;221;p8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2" name="Google Shape;222;p8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3" name="Google Shape;223;p8"/>
            <p:cNvCxnSpPr/>
            <p:nvPr/>
          </p:nvCxnSpPr>
          <p:spPr>
            <a:xfrm>
              <a:off x="1357430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4" name="Google Shape;224;p8"/>
            <p:cNvCxnSpPr/>
            <p:nvPr/>
          </p:nvCxnSpPr>
          <p:spPr>
            <a:xfrm>
              <a:off x="1372316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5" name="Google Shape;225;p8"/>
            <p:cNvCxnSpPr/>
            <p:nvPr/>
          </p:nvCxnSpPr>
          <p:spPr>
            <a:xfrm>
              <a:off x="1387203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6" name="Google Shape;226;p8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7" name="Google Shape;227;p8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8" name="Google Shape;228;p8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9" name="Google Shape;229;p8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0" name="Google Shape;230;p8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1" name="Google Shape;231;p8"/>
            <p:cNvCxnSpPr/>
            <p:nvPr/>
          </p:nvCxnSpPr>
          <p:spPr>
            <a:xfrm>
              <a:off x="1476523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2" name="Google Shape;232;p8"/>
            <p:cNvCxnSpPr/>
            <p:nvPr/>
          </p:nvCxnSpPr>
          <p:spPr>
            <a:xfrm>
              <a:off x="1491410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3" name="Google Shape;233;p8"/>
            <p:cNvCxnSpPr/>
            <p:nvPr/>
          </p:nvCxnSpPr>
          <p:spPr>
            <a:xfrm>
              <a:off x="1506297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4" name="Google Shape;234;p8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5" name="Google Shape;235;p8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6" name="Google Shape;236;p8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7" name="Google Shape;237;p8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8" name="Google Shape;238;p8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9" name="Google Shape;239;p8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0" name="Google Shape;240;p8"/>
            <p:cNvCxnSpPr/>
            <p:nvPr/>
          </p:nvCxnSpPr>
          <p:spPr>
            <a:xfrm>
              <a:off x="1610504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1" name="Google Shape;241;p8"/>
            <p:cNvCxnSpPr/>
            <p:nvPr/>
          </p:nvCxnSpPr>
          <p:spPr>
            <a:xfrm>
              <a:off x="1625390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2" name="Google Shape;242;p8"/>
            <p:cNvCxnSpPr/>
            <p:nvPr/>
          </p:nvCxnSpPr>
          <p:spPr>
            <a:xfrm>
              <a:off x="1640277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3" name="Google Shape;243;p8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4" name="Google Shape;244;p8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5" name="Google Shape;245;p8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6" name="Google Shape;246;p8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7" name="Google Shape;247;p8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8" name="Google Shape;248;p8"/>
            <p:cNvCxnSpPr/>
            <p:nvPr/>
          </p:nvCxnSpPr>
          <p:spPr>
            <a:xfrm>
              <a:off x="1729597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9" name="Google Shape;249;p8"/>
            <p:cNvCxnSpPr/>
            <p:nvPr/>
          </p:nvCxnSpPr>
          <p:spPr>
            <a:xfrm>
              <a:off x="1744484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0" name="Google Shape;250;p8"/>
            <p:cNvCxnSpPr/>
            <p:nvPr/>
          </p:nvCxnSpPr>
          <p:spPr>
            <a:xfrm>
              <a:off x="1759371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1" name="Google Shape;251;p8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2" name="Google Shape;252;p8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3" name="Google Shape;253;p8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4" name="Google Shape;254;p8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5" name="Google Shape;255;p8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6" name="Google Shape;256;p8"/>
            <p:cNvCxnSpPr/>
            <p:nvPr/>
          </p:nvCxnSpPr>
          <p:spPr>
            <a:xfrm>
              <a:off x="1848691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7" name="Google Shape;257;p8"/>
            <p:cNvCxnSpPr/>
            <p:nvPr/>
          </p:nvCxnSpPr>
          <p:spPr>
            <a:xfrm>
              <a:off x="1863577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8" name="Google Shape;258;p8"/>
            <p:cNvCxnSpPr/>
            <p:nvPr/>
          </p:nvCxnSpPr>
          <p:spPr>
            <a:xfrm>
              <a:off x="1878464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9" name="Google Shape;259;p8"/>
            <p:cNvCxnSpPr/>
            <p:nvPr/>
          </p:nvCxnSpPr>
          <p:spPr>
            <a:xfrm>
              <a:off x="1893346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60" name="Google Shape;260;p8"/>
          <p:cNvSpPr txBox="1"/>
          <p:nvPr>
            <p:ph type="ctrTitle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8"/>
          <p:cNvSpPr txBox="1"/>
          <p:nvPr>
            <p:ph idx="1" type="subTitle"/>
          </p:nvPr>
        </p:nvSpPr>
        <p:spPr>
          <a:xfrm>
            <a:off x="641534" y="5260975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5" name="Google Shape;265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" name="Google Shape;266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" name="Google Shape;267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2" type="twoObj">
  <p:cSld name="TWO_OBJECTS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"/>
          <p:cNvSpPr txBox="1"/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1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1" name="Google Shape;271;p1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2" name="Google Shape;272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"/>
          <p:cNvSpPr txBox="1"/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1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8" name="Google Shape;278;p1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79" name="Google Shape;279;p1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0" name="Google Shape;280;p1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81" name="Google Shape;28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2"/>
          <p:cNvSpPr txBox="1"/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" name="Google Shape;28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" name="Google Shape;28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o" type="blank">
  <p:cSld name="BLANK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" name="Google Shape;29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" name="Google Shape;29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1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96" name="Google Shape;296;p1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97" name="Google Shape;29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8" name="Google Shape;29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9" name="Google Shape;29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P9QyMNRolX-N5hza_4x_bmyhbdpR7DMy/view" TargetMode="External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uR9VWl57tIF01pYWqCFriauJo9F9avXD/view" TargetMode="External"/><Relationship Id="rId4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hKWAmJyYbN9rPB5-79aGlZwb7l_vp05v/view" TargetMode="External"/><Relationship Id="rId4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nu73sUIlETLx27emedmL097rFY1HXUHs/view" TargetMode="External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gcyn7NwhWlojbVDHoax8tNFR0JMwKcsJ/view" TargetMode="External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sciencedirect.com/topics/psychology/stroop-test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yhVjIY_gJQ42NGq2z_C-ScEW1kw4NdhR/view" TargetMode="External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2A_srrwJ-JiF-rr9mK1h_KL-VMFB48EQ/view" TargetMode="External"/><Relationship Id="rId4" Type="http://schemas.openxmlformats.org/officeDocument/2006/relationships/image" Target="../media/image1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PCg6seFWnv5hO19-TPnB9nV04kqvtApq/view" TargetMode="External"/><Relationship Id="rId4" Type="http://schemas.openxmlformats.org/officeDocument/2006/relationships/image" Target="../media/image1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h7JFv_0tRUmdH6hphDf89Bxxe8fc_vpJ/view" TargetMode="External"/><Relationship Id="rId4" Type="http://schemas.openxmlformats.org/officeDocument/2006/relationships/image" Target="../media/image1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N_wKBvqC0r_gG9udCB4Qc2WWurbjiElU/view" TargetMode="External"/><Relationship Id="rId4" Type="http://schemas.openxmlformats.org/officeDocument/2006/relationships/image" Target="../media/image1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nimh.nih.gov/health/topics/attention-deficit-hyperactivity-disorder-adhd" TargetMode="External"/><Relationship Id="rId4" Type="http://schemas.openxmlformats.org/officeDocument/2006/relationships/hyperlink" Target="https://www.sciencedirect.com/topics/medicine-and-dentistry/stroop-test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pubmed.ncbi.nlm.nih.gov/35096355/" TargetMode="External"/><Relationship Id="rId4" Type="http://schemas.openxmlformats.org/officeDocument/2006/relationships/hyperlink" Target="https://pubmed.ncbi.nlm.nih.gov/18226285/" TargetMode="External"/><Relationship Id="rId5" Type="http://schemas.openxmlformats.org/officeDocument/2006/relationships/hyperlink" Target="https://gamedevbeginner.com/how-to-keep-score-in-unity-with-loading-and-saving/#save_high_scor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7.jpg"/><Relationship Id="rId5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1"/>
          <p:cNvPicPr preferRelativeResize="0"/>
          <p:nvPr/>
        </p:nvPicPr>
        <p:blipFill rotWithShape="1">
          <a:blip r:embed="rId3">
            <a:alphaModFix/>
          </a:blip>
          <a:srcRect b="14682" l="0" r="0" t="17598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"/>
          <p:cNvSpPr txBox="1"/>
          <p:nvPr>
            <p:ph idx="4294967295" type="ctrTitle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it-IT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b="1" i="0" lang="it-IT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it-IT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"/>
          <p:cNvSpPr txBox="1"/>
          <p:nvPr>
            <p:ph idx="4294967295" type="subTitle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b="1" i="0" lang="it-IT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b="1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Y:\IMMAGINE _COORDINATA_2014\LOGO_UFFICIALE\01_Polimi_centrato\eps\01_Polimi_centrato_COL_negativo.png" id="326" name="Google Shape;32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8" name="Google Shape;328;p1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329" name="Google Shape;329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0" name="Google Shape;330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57430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72316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87203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76523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91410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506297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610504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25390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40277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29597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44484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59371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48691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63577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78464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93346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49" name="Google Shape;449;p1"/>
          <p:cNvSpPr txBox="1"/>
          <p:nvPr/>
        </p:nvSpPr>
        <p:spPr>
          <a:xfrm>
            <a:off x="680050" y="4149725"/>
            <a:ext cx="77724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it-IT" sz="2300">
                <a:solidFill>
                  <a:schemeClr val="lt1"/>
                </a:solidFill>
              </a:rPr>
              <a:t>E-health Methods and Applications [I.C.]: Project Presentation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914">
              <a:solidFill>
                <a:schemeClr val="lt1"/>
              </a:solidFill>
            </a:endParaRPr>
          </a:p>
        </p:txBody>
      </p:sp>
      <p:sp>
        <p:nvSpPr>
          <p:cNvPr id="450" name="Google Shape;450;p1"/>
          <p:cNvSpPr txBox="1"/>
          <p:nvPr/>
        </p:nvSpPr>
        <p:spPr>
          <a:xfrm>
            <a:off x="7024025" y="5118100"/>
            <a:ext cx="23454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31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Balentovic Lana</a:t>
            </a:r>
            <a:endParaRPr sz="131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31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Gallo Pietro Marco</a:t>
            </a:r>
            <a:endParaRPr sz="131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31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Gholami Vajihe</a:t>
            </a:r>
            <a:endParaRPr sz="131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31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Camera Alessandro Pietro</a:t>
            </a:r>
            <a:endParaRPr sz="131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31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Zattoni Elena</a:t>
            </a:r>
            <a:endParaRPr sz="131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31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Zovko Marija</a:t>
            </a:r>
            <a:endParaRPr/>
          </a:p>
        </p:txBody>
      </p:sp>
      <p:sp>
        <p:nvSpPr>
          <p:cNvPr id="451" name="Google Shape;451;p1"/>
          <p:cNvSpPr txBox="1"/>
          <p:nvPr/>
        </p:nvSpPr>
        <p:spPr>
          <a:xfrm>
            <a:off x="641525" y="4854463"/>
            <a:ext cx="690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700">
                <a:solidFill>
                  <a:schemeClr val="lt1"/>
                </a:solidFill>
              </a:rPr>
              <a:t>Stardust Stroopers: Test your sharpness in space</a:t>
            </a:r>
            <a:endParaRPr i="1" sz="1700">
              <a:solidFill>
                <a:schemeClr val="lt1"/>
              </a:solidFill>
            </a:endParaRPr>
          </a:p>
        </p:txBody>
      </p:sp>
      <p:sp>
        <p:nvSpPr>
          <p:cNvPr id="452" name="Google Shape;452;p1"/>
          <p:cNvSpPr txBox="1"/>
          <p:nvPr/>
        </p:nvSpPr>
        <p:spPr>
          <a:xfrm>
            <a:off x="3895500" y="6451600"/>
            <a:ext cx="32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</a:rPr>
              <a:t>December 21</a:t>
            </a:r>
            <a:r>
              <a:rPr baseline="30000" lang="it-IT">
                <a:solidFill>
                  <a:schemeClr val="lt1"/>
                </a:solidFill>
              </a:rPr>
              <a:t>st</a:t>
            </a:r>
            <a:r>
              <a:rPr lang="it-IT">
                <a:solidFill>
                  <a:schemeClr val="lt1"/>
                </a:solidFill>
              </a:rPr>
              <a:t>, 2022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bbee0ad18d_1_1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“Have I heard well?”: Level 1 Demo</a:t>
            </a:r>
            <a:endParaRPr/>
          </a:p>
        </p:txBody>
      </p:sp>
      <p:sp>
        <p:nvSpPr>
          <p:cNvPr id="544" name="Google Shape;544;g1bbee0ad18d_1_1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45" name="Google Shape;545;g1bbee0ad18d_1_1" title="Demo livello 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150" y="1500924"/>
            <a:ext cx="7689651" cy="43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bbee0ad18d_1_8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“Have I heard well?”: Level 2 Demo</a:t>
            </a:r>
            <a:endParaRPr/>
          </a:p>
        </p:txBody>
      </p:sp>
      <p:sp>
        <p:nvSpPr>
          <p:cNvPr id="551" name="Google Shape;551;g1bbee0ad18d_1_8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52" name="Google Shape;552;g1bbee0ad18d_1_8" title="Demo livello 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900" y="1547461"/>
            <a:ext cx="7524198" cy="423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bbee0ad18d_1_15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“Have I heard well?”: Level 3 Demo</a:t>
            </a:r>
            <a:endParaRPr/>
          </a:p>
        </p:txBody>
      </p:sp>
      <p:sp>
        <p:nvSpPr>
          <p:cNvPr id="558" name="Google Shape;558;g1bbee0ad18d_1_15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59" name="Google Shape;559;g1bbee0ad18d_1_15" title="Demo livello 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500" y="1472424"/>
            <a:ext cx="7790998" cy="438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bbdaea99e7_0_47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“Have I heard well?”: Scoring System</a:t>
            </a:r>
            <a:endParaRPr/>
          </a:p>
        </p:txBody>
      </p:sp>
      <p:sp>
        <p:nvSpPr>
          <p:cNvPr id="565" name="Google Shape;565;g1bbdaea99e7_0_47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66" name="Google Shape;566;g1bbdaea99e7_0_47"/>
          <p:cNvPicPr preferRelativeResize="0"/>
          <p:nvPr/>
        </p:nvPicPr>
        <p:blipFill rotWithShape="1">
          <a:blip r:embed="rId3">
            <a:alphaModFix/>
          </a:blip>
          <a:srcRect b="327" l="0" r="0" t="317"/>
          <a:stretch/>
        </p:blipFill>
        <p:spPr>
          <a:xfrm>
            <a:off x="381613" y="1339587"/>
            <a:ext cx="4184477" cy="23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g1bbdaea99e7_0_47"/>
          <p:cNvPicPr preferRelativeResize="0"/>
          <p:nvPr/>
        </p:nvPicPr>
        <p:blipFill rotWithShape="1">
          <a:blip r:embed="rId4">
            <a:alphaModFix/>
          </a:blip>
          <a:srcRect b="0" l="941" r="951" t="0"/>
          <a:stretch/>
        </p:blipFill>
        <p:spPr>
          <a:xfrm>
            <a:off x="385338" y="3766888"/>
            <a:ext cx="4177032" cy="23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1bbdaea99e7_0_47"/>
          <p:cNvSpPr txBox="1"/>
          <p:nvPr/>
        </p:nvSpPr>
        <p:spPr>
          <a:xfrm>
            <a:off x="4769800" y="4752975"/>
            <a:ext cx="221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69" name="Google Shape;569;g1bbdaea99e7_0_47"/>
          <p:cNvSpPr txBox="1"/>
          <p:nvPr/>
        </p:nvSpPr>
        <p:spPr>
          <a:xfrm>
            <a:off x="4802425" y="1437100"/>
            <a:ext cx="406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Separate scores of each level</a:t>
            </a:r>
            <a:endParaRPr b="1"/>
          </a:p>
        </p:txBody>
      </p:sp>
      <p:cxnSp>
        <p:nvCxnSpPr>
          <p:cNvPr id="570" name="Google Shape;570;g1bbdaea99e7_0_47"/>
          <p:cNvCxnSpPr>
            <a:stCxn id="571" idx="1"/>
          </p:cNvCxnSpPr>
          <p:nvPr/>
        </p:nvCxnSpPr>
        <p:spPr>
          <a:xfrm flipH="1">
            <a:off x="4562325" y="2306850"/>
            <a:ext cx="631200" cy="293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1" name="Google Shape;571;g1bbdaea99e7_0_47"/>
          <p:cNvSpPr txBox="1"/>
          <p:nvPr/>
        </p:nvSpPr>
        <p:spPr>
          <a:xfrm>
            <a:off x="5193525" y="1937400"/>
            <a:ext cx="394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200"/>
              <a:t>Score</a:t>
            </a:r>
            <a:r>
              <a:rPr lang="it-IT" sz="1200"/>
              <a:t>: [achieved score] / [max achievable score]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200"/>
              <a:t>Response time</a:t>
            </a:r>
            <a:r>
              <a:rPr lang="it-IT" sz="1200"/>
              <a:t>: average time spent when deciding for an answer in each level</a:t>
            </a:r>
            <a:endParaRPr sz="1200"/>
          </a:p>
        </p:txBody>
      </p:sp>
      <p:sp>
        <p:nvSpPr>
          <p:cNvPr id="572" name="Google Shape;572;g1bbdaea99e7_0_47"/>
          <p:cNvSpPr txBox="1"/>
          <p:nvPr/>
        </p:nvSpPr>
        <p:spPr>
          <a:xfrm>
            <a:off x="4802425" y="4737525"/>
            <a:ext cx="406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Cumulative final score of the whole minigame</a:t>
            </a:r>
            <a:endParaRPr b="1"/>
          </a:p>
        </p:txBody>
      </p:sp>
      <p:sp>
        <p:nvSpPr>
          <p:cNvPr id="573" name="Google Shape;573;g1bbdaea99e7_0_47"/>
          <p:cNvSpPr/>
          <p:nvPr/>
        </p:nvSpPr>
        <p:spPr>
          <a:xfrm>
            <a:off x="1774225" y="4540875"/>
            <a:ext cx="354000" cy="320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4" name="Google Shape;574;g1bbdaea99e7_0_47"/>
          <p:cNvCxnSpPr>
            <a:stCxn id="575" idx="1"/>
            <a:endCxn id="573" idx="3"/>
          </p:cNvCxnSpPr>
          <p:nvPr/>
        </p:nvCxnSpPr>
        <p:spPr>
          <a:xfrm rot="10800000">
            <a:off x="2128350" y="4701125"/>
            <a:ext cx="3001500" cy="1116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5" name="Google Shape;575;g1bbdaea99e7_0_47"/>
          <p:cNvSpPr txBox="1"/>
          <p:nvPr/>
        </p:nvSpPr>
        <p:spPr>
          <a:xfrm>
            <a:off x="5129850" y="5633375"/>
            <a:ext cx="349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/>
              <a:t>A star is assigned per </a:t>
            </a:r>
            <a:r>
              <a:rPr lang="it-IT" sz="1200"/>
              <a:t>hundred points obtained</a:t>
            </a:r>
            <a:endParaRPr sz="1200"/>
          </a:p>
        </p:txBody>
      </p:sp>
      <p:sp>
        <p:nvSpPr>
          <p:cNvPr id="576" name="Google Shape;576;g1bbdaea99e7_0_47"/>
          <p:cNvSpPr txBox="1"/>
          <p:nvPr/>
        </p:nvSpPr>
        <p:spPr>
          <a:xfrm>
            <a:off x="5193525" y="2890850"/>
            <a:ext cx="4393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u="sng"/>
              <a:t>Score assignment</a:t>
            </a:r>
            <a:r>
              <a:rPr lang="it-IT" sz="1300"/>
              <a:t>: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-IT" sz="1300"/>
              <a:t>Level 1: +10 points per correct answer;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-IT" sz="1300"/>
              <a:t>Levels 2 and 3: +20 points per correct answer.</a:t>
            </a:r>
            <a:endParaRPr sz="1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bb929afc9e_0_41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“What is the correct letter?”</a:t>
            </a:r>
            <a:endParaRPr/>
          </a:p>
        </p:txBody>
      </p:sp>
      <p:sp>
        <p:nvSpPr>
          <p:cNvPr id="582" name="Google Shape;582;g1bb929afc9e_0_41"/>
          <p:cNvSpPr txBox="1"/>
          <p:nvPr>
            <p:ph idx="1" type="body"/>
          </p:nvPr>
        </p:nvSpPr>
        <p:spPr>
          <a:xfrm>
            <a:off x="395300" y="1714698"/>
            <a:ext cx="8238000" cy="389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3340"/>
              </a:buClr>
              <a:buSzPts val="1600"/>
              <a:buFont typeface="Arial"/>
              <a:buChar char="●"/>
            </a:pPr>
            <a:r>
              <a:rPr lang="it-IT" sz="1600">
                <a:solidFill>
                  <a:srgbClr val="293340"/>
                </a:solidFill>
              </a:rPr>
              <a:t>Implementation of a Navon test as a means of verifying the ADHD user's results after taking mini-games based on the Stroop test </a:t>
            </a:r>
            <a:r>
              <a:rPr lang="it-IT" sz="1200">
                <a:solidFill>
                  <a:srgbClr val="293340"/>
                </a:solidFill>
              </a:rPr>
              <a:t>[8]</a:t>
            </a:r>
            <a:endParaRPr sz="1200">
              <a:solidFill>
                <a:srgbClr val="293340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600"/>
              <a:buFont typeface="Arial"/>
              <a:buChar char="●"/>
            </a:pPr>
            <a:r>
              <a:rPr lang="it-IT" sz="1600">
                <a:solidFill>
                  <a:srgbClr val="293340"/>
                </a:solidFill>
              </a:rPr>
              <a:t>The mini-game focuses on the </a:t>
            </a:r>
            <a:r>
              <a:rPr b="1" lang="it-IT" sz="1600">
                <a:solidFill>
                  <a:srgbClr val="293340"/>
                </a:solidFill>
              </a:rPr>
              <a:t>user's ability to recognize letters</a:t>
            </a:r>
            <a:r>
              <a:rPr lang="it-IT" sz="1600">
                <a:solidFill>
                  <a:srgbClr val="293340"/>
                </a:solidFill>
              </a:rPr>
              <a:t> in a limited amount of time and it is structured in two levels:</a:t>
            </a:r>
            <a:endParaRPr sz="1600">
              <a:solidFill>
                <a:srgbClr val="29334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400"/>
              <a:buChar char="○"/>
            </a:pPr>
            <a:r>
              <a:rPr i="1" lang="it-IT" sz="1600">
                <a:solidFill>
                  <a:srgbClr val="293340"/>
                </a:solidFill>
              </a:rPr>
              <a:t>congruent</a:t>
            </a:r>
            <a:r>
              <a:rPr lang="it-IT" sz="1600">
                <a:solidFill>
                  <a:srgbClr val="293340"/>
                </a:solidFill>
              </a:rPr>
              <a:t>, in which large and small letters are equal</a:t>
            </a:r>
            <a:endParaRPr sz="1600">
              <a:solidFill>
                <a:srgbClr val="29334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400"/>
              <a:buChar char="○"/>
            </a:pPr>
            <a:r>
              <a:rPr i="1" lang="it-IT" sz="1600">
                <a:solidFill>
                  <a:srgbClr val="293340"/>
                </a:solidFill>
              </a:rPr>
              <a:t>incongruent</a:t>
            </a:r>
            <a:r>
              <a:rPr lang="it-IT" sz="1600">
                <a:solidFill>
                  <a:srgbClr val="293340"/>
                </a:solidFill>
              </a:rPr>
              <a:t>, in which large and small letters are different</a:t>
            </a:r>
            <a:endParaRPr sz="1600">
              <a:solidFill>
                <a:srgbClr val="29334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3340"/>
              </a:buClr>
              <a:buSzPts val="1600"/>
              <a:buFont typeface="Arial"/>
              <a:buChar char="●"/>
            </a:pPr>
            <a:r>
              <a:rPr lang="it-IT" sz="1600">
                <a:solidFill>
                  <a:srgbClr val="293340"/>
                </a:solidFill>
              </a:rPr>
              <a:t>The score system is based on performing the most answers correctly in the shortest possible time </a:t>
            </a:r>
            <a:endParaRPr sz="1600">
              <a:solidFill>
                <a:srgbClr val="29334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3340"/>
              </a:solidFill>
            </a:endParaRPr>
          </a:p>
        </p:txBody>
      </p:sp>
      <p:sp>
        <p:nvSpPr>
          <p:cNvPr id="583" name="Google Shape;583;g1bb929afc9e_0_41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bb929afc9e_0_51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“What is the correct letter?”</a:t>
            </a:r>
            <a:endParaRPr/>
          </a:p>
        </p:txBody>
      </p:sp>
      <p:sp>
        <p:nvSpPr>
          <p:cNvPr id="589" name="Google Shape;589;g1bb929afc9e_0_51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90" name="Google Shape;590;g1bb929afc9e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702" y="2495900"/>
            <a:ext cx="3526547" cy="22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1bb929afc9e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525" y="2495897"/>
            <a:ext cx="3989628" cy="2239651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g1bb929afc9e_0_51"/>
          <p:cNvSpPr txBox="1"/>
          <p:nvPr/>
        </p:nvSpPr>
        <p:spPr>
          <a:xfrm>
            <a:off x="771225" y="1779775"/>
            <a:ext cx="28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Home Page</a:t>
            </a:r>
            <a:endParaRPr b="1"/>
          </a:p>
        </p:txBody>
      </p:sp>
      <p:cxnSp>
        <p:nvCxnSpPr>
          <p:cNvPr id="593" name="Google Shape;593;g1bb929afc9e_0_51"/>
          <p:cNvCxnSpPr/>
          <p:nvPr/>
        </p:nvCxnSpPr>
        <p:spPr>
          <a:xfrm>
            <a:off x="2696250" y="3198275"/>
            <a:ext cx="626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4" name="Google Shape;594;g1bb929afc9e_0_51"/>
          <p:cNvCxnSpPr/>
          <p:nvPr/>
        </p:nvCxnSpPr>
        <p:spPr>
          <a:xfrm rot="10800000">
            <a:off x="3286550" y="2344475"/>
            <a:ext cx="18300" cy="853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5" name="Google Shape;595;g1bb929afc9e_0_51"/>
          <p:cNvCxnSpPr/>
          <p:nvPr/>
        </p:nvCxnSpPr>
        <p:spPr>
          <a:xfrm flipH="1">
            <a:off x="2569050" y="3595728"/>
            <a:ext cx="27300" cy="18045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6" name="Google Shape;596;g1bb929afc9e_0_51"/>
          <p:cNvSpPr txBox="1"/>
          <p:nvPr/>
        </p:nvSpPr>
        <p:spPr>
          <a:xfrm>
            <a:off x="2953125" y="1664925"/>
            <a:ext cx="2023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/>
              <a:t>Number of questions completed in the ”Congruent level “</a:t>
            </a:r>
            <a:endParaRPr sz="1100"/>
          </a:p>
        </p:txBody>
      </p:sp>
      <p:sp>
        <p:nvSpPr>
          <p:cNvPr id="597" name="Google Shape;597;g1bb929afc9e_0_51"/>
          <p:cNvSpPr/>
          <p:nvPr/>
        </p:nvSpPr>
        <p:spPr>
          <a:xfrm>
            <a:off x="2469150" y="3080225"/>
            <a:ext cx="227100" cy="236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598" name="Google Shape;598;g1bb929afc9e_0_51"/>
          <p:cNvSpPr/>
          <p:nvPr/>
        </p:nvSpPr>
        <p:spPr>
          <a:xfrm>
            <a:off x="2469150" y="3310950"/>
            <a:ext cx="227100" cy="2361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599" name="Google Shape;599;g1bb929afc9e_0_51"/>
          <p:cNvSpPr txBox="1"/>
          <p:nvPr/>
        </p:nvSpPr>
        <p:spPr>
          <a:xfrm>
            <a:off x="1513375" y="5417075"/>
            <a:ext cx="202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/>
              <a:t>Number of questions completed in the ”Incongruent level “</a:t>
            </a:r>
            <a:endParaRPr sz="1200"/>
          </a:p>
        </p:txBody>
      </p:sp>
      <p:sp>
        <p:nvSpPr>
          <p:cNvPr id="600" name="Google Shape;600;g1bb929afc9e_0_51"/>
          <p:cNvSpPr/>
          <p:nvPr/>
        </p:nvSpPr>
        <p:spPr>
          <a:xfrm>
            <a:off x="3651525" y="4242875"/>
            <a:ext cx="626700" cy="492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601" name="Google Shape;601;g1bb929afc9e_0_51"/>
          <p:cNvSpPr txBox="1"/>
          <p:nvPr/>
        </p:nvSpPr>
        <p:spPr>
          <a:xfrm>
            <a:off x="3459250" y="4899313"/>
            <a:ext cx="134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/>
              <a:t>Main Menù button</a:t>
            </a:r>
            <a:endParaRPr sz="1100"/>
          </a:p>
        </p:txBody>
      </p:sp>
      <p:cxnSp>
        <p:nvCxnSpPr>
          <p:cNvPr id="602" name="Google Shape;602;g1bb929afc9e_0_51"/>
          <p:cNvCxnSpPr/>
          <p:nvPr/>
        </p:nvCxnSpPr>
        <p:spPr>
          <a:xfrm>
            <a:off x="4278225" y="4406375"/>
            <a:ext cx="293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" name="Google Shape;603;g1bb929afc9e_0_51"/>
          <p:cNvCxnSpPr/>
          <p:nvPr/>
        </p:nvCxnSpPr>
        <p:spPr>
          <a:xfrm flipH="1">
            <a:off x="4554781" y="4406375"/>
            <a:ext cx="8700" cy="492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4" name="Google Shape;604;g1bb929afc9e_0_51"/>
          <p:cNvCxnSpPr/>
          <p:nvPr/>
        </p:nvCxnSpPr>
        <p:spPr>
          <a:xfrm rot="10800000">
            <a:off x="5119400" y="2164525"/>
            <a:ext cx="0" cy="3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5" name="Google Shape;605;g1bb929afc9e_0_51"/>
          <p:cNvSpPr txBox="1"/>
          <p:nvPr/>
        </p:nvSpPr>
        <p:spPr>
          <a:xfrm>
            <a:off x="4769775" y="1849725"/>
            <a:ext cx="85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/>
              <a:t>Timer </a:t>
            </a:r>
            <a:endParaRPr sz="1200"/>
          </a:p>
        </p:txBody>
      </p:sp>
      <p:sp>
        <p:nvSpPr>
          <p:cNvPr id="606" name="Google Shape;606;g1bb929afc9e_0_51"/>
          <p:cNvSpPr txBox="1"/>
          <p:nvPr/>
        </p:nvSpPr>
        <p:spPr>
          <a:xfrm>
            <a:off x="4822450" y="5114825"/>
            <a:ext cx="292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200"/>
              <a:t>QuizData Scriptable prefabs</a:t>
            </a:r>
            <a:r>
              <a:rPr i="1" lang="it-IT" sz="1200"/>
              <a:t> </a:t>
            </a:r>
            <a:r>
              <a:rPr lang="it-IT" sz="1200"/>
              <a:t>w</a:t>
            </a:r>
            <a:r>
              <a:rPr lang="it-IT" sz="1200"/>
              <a:t>hich contains the question and the image to </a:t>
            </a:r>
            <a:r>
              <a:rPr i="1" lang="it-IT" sz="1200"/>
              <a:t>be observed</a:t>
            </a:r>
            <a:endParaRPr i="1" sz="1200"/>
          </a:p>
        </p:txBody>
      </p:sp>
      <p:sp>
        <p:nvSpPr>
          <p:cNvPr id="607" name="Google Shape;607;g1bb929afc9e_0_51"/>
          <p:cNvSpPr/>
          <p:nvPr/>
        </p:nvSpPr>
        <p:spPr>
          <a:xfrm>
            <a:off x="5376538" y="2634725"/>
            <a:ext cx="1816800" cy="1962000"/>
          </a:xfrm>
          <a:prstGeom prst="rect">
            <a:avLst/>
          </a:prstGeom>
          <a:noFill/>
          <a:ln cap="flat" cmpd="sng" w="38100">
            <a:solidFill>
              <a:srgbClr val="728F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8" name="Google Shape;608;g1bb929afc9e_0_51"/>
          <p:cNvCxnSpPr/>
          <p:nvPr/>
        </p:nvCxnSpPr>
        <p:spPr>
          <a:xfrm>
            <a:off x="6147975" y="4572125"/>
            <a:ext cx="0" cy="542700"/>
          </a:xfrm>
          <a:prstGeom prst="straightConnector1">
            <a:avLst/>
          </a:prstGeom>
          <a:noFill/>
          <a:ln cap="flat" cmpd="sng" w="28575">
            <a:solidFill>
              <a:srgbClr val="728FA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9" name="Google Shape;609;g1bb929afc9e_0_51"/>
          <p:cNvSpPr/>
          <p:nvPr/>
        </p:nvSpPr>
        <p:spPr>
          <a:xfrm>
            <a:off x="7801225" y="2500025"/>
            <a:ext cx="490500" cy="5427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cxnSp>
        <p:nvCxnSpPr>
          <p:cNvPr id="610" name="Google Shape;610;g1bb929afc9e_0_51"/>
          <p:cNvCxnSpPr/>
          <p:nvPr/>
        </p:nvCxnSpPr>
        <p:spPr>
          <a:xfrm>
            <a:off x="8291725" y="2705675"/>
            <a:ext cx="414300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g1bb929afc9e_0_51"/>
          <p:cNvCxnSpPr/>
          <p:nvPr/>
        </p:nvCxnSpPr>
        <p:spPr>
          <a:xfrm flipH="1">
            <a:off x="8706018" y="2705675"/>
            <a:ext cx="12300" cy="4926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2" name="Google Shape;612;g1bb929afc9e_0_51"/>
          <p:cNvSpPr txBox="1"/>
          <p:nvPr/>
        </p:nvSpPr>
        <p:spPr>
          <a:xfrm>
            <a:off x="8455250" y="3267025"/>
            <a:ext cx="68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/>
              <a:t>Scores and lives</a:t>
            </a:r>
            <a:endParaRPr sz="1200"/>
          </a:p>
        </p:txBody>
      </p:sp>
      <p:sp>
        <p:nvSpPr>
          <p:cNvPr id="613" name="Google Shape;613;g1bb929afc9e_0_51"/>
          <p:cNvSpPr txBox="1"/>
          <p:nvPr/>
        </p:nvSpPr>
        <p:spPr>
          <a:xfrm>
            <a:off x="5376550" y="1834275"/>
            <a:ext cx="28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Mini-game</a:t>
            </a:r>
            <a:r>
              <a:rPr b="1" lang="it-IT"/>
              <a:t> Page</a:t>
            </a:r>
            <a:endParaRPr b="1"/>
          </a:p>
        </p:txBody>
      </p:sp>
      <p:sp>
        <p:nvSpPr>
          <p:cNvPr id="614" name="Google Shape;614;g1bb929afc9e_0_51"/>
          <p:cNvSpPr/>
          <p:nvPr/>
        </p:nvSpPr>
        <p:spPr>
          <a:xfrm>
            <a:off x="7283400" y="4270025"/>
            <a:ext cx="1126500" cy="272700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5" name="Google Shape;615;g1bb929afc9e_0_51"/>
          <p:cNvCxnSpPr/>
          <p:nvPr/>
        </p:nvCxnSpPr>
        <p:spPr>
          <a:xfrm>
            <a:off x="8455250" y="4406375"/>
            <a:ext cx="414300" cy="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g1bb929afc9e_0_51"/>
          <p:cNvCxnSpPr/>
          <p:nvPr/>
        </p:nvCxnSpPr>
        <p:spPr>
          <a:xfrm flipH="1">
            <a:off x="8869543" y="4406375"/>
            <a:ext cx="12300" cy="4926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7" name="Google Shape;617;g1bb929afc9e_0_51"/>
          <p:cNvSpPr txBox="1"/>
          <p:nvPr/>
        </p:nvSpPr>
        <p:spPr>
          <a:xfrm>
            <a:off x="7977025" y="4862975"/>
            <a:ext cx="104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/>
              <a:t>Answer button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bb929afc9e_0_57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“What is the correct letter?” : Congruent level demo </a:t>
            </a:r>
            <a:endParaRPr/>
          </a:p>
        </p:txBody>
      </p:sp>
      <p:sp>
        <p:nvSpPr>
          <p:cNvPr id="623" name="Google Shape;623;g1bb929afc9e_0_57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24" name="Google Shape;624;g1bb929afc9e_0_57" title="Congruent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775" y="1340725"/>
            <a:ext cx="6091424" cy="45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bb929afc9e_0_102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“What is the correct letter?” : Incongruent level demo </a:t>
            </a:r>
            <a:endParaRPr/>
          </a:p>
        </p:txBody>
      </p:sp>
      <p:sp>
        <p:nvSpPr>
          <p:cNvPr id="630" name="Google Shape;630;g1bb929afc9e_0_102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1" name="Google Shape;631;g1bb929afc9e_0_102" title="Incongruent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825" y="1324350"/>
            <a:ext cx="6111100" cy="45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bc82f12c2f_4_0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“The Little Big Things”: Game Play</a:t>
            </a:r>
            <a:endParaRPr/>
          </a:p>
        </p:txBody>
      </p:sp>
      <p:sp>
        <p:nvSpPr>
          <p:cNvPr id="637" name="Google Shape;637;g1bc82f12c2f_4_0"/>
          <p:cNvSpPr txBox="1"/>
          <p:nvPr>
            <p:ph idx="1" type="body"/>
          </p:nvPr>
        </p:nvSpPr>
        <p:spPr>
          <a:xfrm>
            <a:off x="0" y="1435050"/>
            <a:ext cx="8781000" cy="4691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it-IT"/>
              <a:t>Congruent vs. Incongruent</a:t>
            </a:r>
            <a:endParaRPr/>
          </a:p>
        </p:txBody>
      </p:sp>
      <p:pic>
        <p:nvPicPr>
          <p:cNvPr id="638" name="Google Shape;638;g1bc82f12c2f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25" y="2456625"/>
            <a:ext cx="4235692" cy="2364349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1bc82f12c2f_4_0"/>
          <p:cNvSpPr txBox="1"/>
          <p:nvPr/>
        </p:nvSpPr>
        <p:spPr>
          <a:xfrm>
            <a:off x="1419850" y="2054375"/>
            <a:ext cx="84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Timer</a:t>
            </a:r>
            <a:endParaRPr/>
          </a:p>
        </p:txBody>
      </p:sp>
      <p:sp>
        <p:nvSpPr>
          <p:cNvPr id="640" name="Google Shape;640;g1bc82f12c2f_4_0"/>
          <p:cNvSpPr/>
          <p:nvPr/>
        </p:nvSpPr>
        <p:spPr>
          <a:xfrm>
            <a:off x="468275" y="2839875"/>
            <a:ext cx="846000" cy="241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1" name="Google Shape;641;g1bc82f12c2f_4_0"/>
          <p:cNvCxnSpPr>
            <a:stCxn id="640" idx="0"/>
            <a:endCxn id="639" idx="1"/>
          </p:cNvCxnSpPr>
          <p:nvPr/>
        </p:nvCxnSpPr>
        <p:spPr>
          <a:xfrm flipH="1" rot="10800000">
            <a:off x="891275" y="2254575"/>
            <a:ext cx="528600" cy="585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42" name="Google Shape;642;g1bc82f12c2f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456628"/>
            <a:ext cx="4208999" cy="2378146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g1bc82f12c2f_4_0"/>
          <p:cNvSpPr/>
          <p:nvPr/>
        </p:nvSpPr>
        <p:spPr>
          <a:xfrm>
            <a:off x="3716000" y="4229600"/>
            <a:ext cx="680700" cy="5853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4" name="Google Shape;644;g1bc82f12c2f_4_0"/>
          <p:cNvCxnSpPr/>
          <p:nvPr/>
        </p:nvCxnSpPr>
        <p:spPr>
          <a:xfrm flipH="1">
            <a:off x="3851950" y="4833825"/>
            <a:ext cx="211500" cy="6798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5" name="Google Shape;645;g1bc82f12c2f_4_0"/>
          <p:cNvSpPr txBox="1"/>
          <p:nvPr/>
        </p:nvSpPr>
        <p:spPr>
          <a:xfrm>
            <a:off x="3096675" y="5438300"/>
            <a:ext cx="14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Settings Button</a:t>
            </a:r>
            <a:endParaRPr/>
          </a:p>
        </p:txBody>
      </p:sp>
      <p:sp>
        <p:nvSpPr>
          <p:cNvPr id="646" name="Google Shape;646;g1bc82f12c2f_4_0"/>
          <p:cNvSpPr/>
          <p:nvPr/>
        </p:nvSpPr>
        <p:spPr>
          <a:xfrm>
            <a:off x="7311175" y="2854975"/>
            <a:ext cx="528600" cy="400200"/>
          </a:xfrm>
          <a:prstGeom prst="rect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7" name="Google Shape;647;g1bc82f12c2f_4_0"/>
          <p:cNvCxnSpPr/>
          <p:nvPr/>
        </p:nvCxnSpPr>
        <p:spPr>
          <a:xfrm flipH="1" rot="10800000">
            <a:off x="7598175" y="2266000"/>
            <a:ext cx="166200" cy="6192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g1bc82f12c2f_4_0"/>
          <p:cNvSpPr txBox="1"/>
          <p:nvPr/>
        </p:nvSpPr>
        <p:spPr>
          <a:xfrm>
            <a:off x="7557900" y="2054375"/>
            <a:ext cx="15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Remaining Lives</a:t>
            </a:r>
            <a:endParaRPr/>
          </a:p>
        </p:txBody>
      </p:sp>
      <p:sp>
        <p:nvSpPr>
          <p:cNvPr id="649" name="Google Shape;649;g1bc82f12c2f_4_0"/>
          <p:cNvSpPr/>
          <p:nvPr/>
        </p:nvSpPr>
        <p:spPr>
          <a:xfrm flipH="1" rot="10800000">
            <a:off x="3096675" y="3172125"/>
            <a:ext cx="846000" cy="303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1bc82f12c2f_4_0"/>
          <p:cNvSpPr/>
          <p:nvPr/>
        </p:nvSpPr>
        <p:spPr>
          <a:xfrm>
            <a:off x="5015100" y="4365550"/>
            <a:ext cx="1389600" cy="150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1bc82f12c2f_4_0"/>
          <p:cNvSpPr/>
          <p:nvPr/>
        </p:nvSpPr>
        <p:spPr>
          <a:xfrm>
            <a:off x="7107325" y="4365550"/>
            <a:ext cx="1389600" cy="150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2" name="Google Shape;652;g1bc82f12c2f_4_0"/>
          <p:cNvCxnSpPr/>
          <p:nvPr/>
        </p:nvCxnSpPr>
        <p:spPr>
          <a:xfrm>
            <a:off x="5740175" y="4425975"/>
            <a:ext cx="996900" cy="9669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3" name="Google Shape;653;g1bc82f12c2f_4_0"/>
          <p:cNvCxnSpPr/>
          <p:nvPr/>
        </p:nvCxnSpPr>
        <p:spPr>
          <a:xfrm flipH="1">
            <a:off x="7190375" y="4425975"/>
            <a:ext cx="649500" cy="9669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4" name="Google Shape;654;g1bc82f12c2f_4_0"/>
          <p:cNvSpPr txBox="1"/>
          <p:nvPr/>
        </p:nvSpPr>
        <p:spPr>
          <a:xfrm>
            <a:off x="6253675" y="5438300"/>
            <a:ext cx="15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Possible Answers</a:t>
            </a:r>
            <a:endParaRPr/>
          </a:p>
        </p:txBody>
      </p:sp>
      <p:sp>
        <p:nvSpPr>
          <p:cNvPr id="655" name="Google Shape;655;g1bc82f12c2f_4_0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bc82f12c2f_4_19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“The Little Big Things”: Game Over</a:t>
            </a:r>
            <a:endParaRPr/>
          </a:p>
        </p:txBody>
      </p:sp>
      <p:sp>
        <p:nvSpPr>
          <p:cNvPr id="661" name="Google Shape;661;g1bc82f12c2f_4_19"/>
          <p:cNvSpPr txBox="1"/>
          <p:nvPr>
            <p:ph idx="1" type="body"/>
          </p:nvPr>
        </p:nvSpPr>
        <p:spPr>
          <a:xfrm>
            <a:off x="457200" y="1600200"/>
            <a:ext cx="8323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2" name="Google Shape;662;g1bc82f12c2f_4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850" y="2105875"/>
            <a:ext cx="6210300" cy="3514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g1bc82f12c2f_4_19"/>
          <p:cNvCxnSpPr/>
          <p:nvPr/>
        </p:nvCxnSpPr>
        <p:spPr>
          <a:xfrm flipH="1" rot="10800000">
            <a:off x="4607250" y="1873250"/>
            <a:ext cx="785400" cy="14349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4" name="Google Shape;664;g1bc82f12c2f_4_19"/>
          <p:cNvCxnSpPr/>
          <p:nvPr/>
        </p:nvCxnSpPr>
        <p:spPr>
          <a:xfrm rot="10800000">
            <a:off x="1284100" y="4229600"/>
            <a:ext cx="1601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5" name="Google Shape;665;g1bc82f12c2f_4_19"/>
          <p:cNvCxnSpPr/>
          <p:nvPr/>
        </p:nvCxnSpPr>
        <p:spPr>
          <a:xfrm>
            <a:off x="5891225" y="5030200"/>
            <a:ext cx="0" cy="830700"/>
          </a:xfrm>
          <a:prstGeom prst="straightConnector1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6" name="Google Shape;666;g1bc82f12c2f_4_19"/>
          <p:cNvSpPr txBox="1"/>
          <p:nvPr/>
        </p:nvSpPr>
        <p:spPr>
          <a:xfrm>
            <a:off x="5392650" y="1705675"/>
            <a:ext cx="35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Score Board</a:t>
            </a:r>
            <a:endParaRPr/>
          </a:p>
        </p:txBody>
      </p:sp>
      <p:sp>
        <p:nvSpPr>
          <p:cNvPr id="667" name="Google Shape;667;g1bc82f12c2f_4_19"/>
          <p:cNvSpPr txBox="1"/>
          <p:nvPr/>
        </p:nvSpPr>
        <p:spPr>
          <a:xfrm>
            <a:off x="457200" y="4229600"/>
            <a:ext cx="100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Try Again</a:t>
            </a:r>
            <a:endParaRPr/>
          </a:p>
        </p:txBody>
      </p:sp>
      <p:sp>
        <p:nvSpPr>
          <p:cNvPr id="668" name="Google Shape;668;g1bc82f12c2f_4_19"/>
          <p:cNvSpPr txBox="1"/>
          <p:nvPr/>
        </p:nvSpPr>
        <p:spPr>
          <a:xfrm>
            <a:off x="6107700" y="5726100"/>
            <a:ext cx="30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Return to the Main Menu</a:t>
            </a:r>
            <a:endParaRPr/>
          </a:p>
        </p:txBody>
      </p:sp>
      <p:sp>
        <p:nvSpPr>
          <p:cNvPr id="669" name="Google Shape;669;g1bc82f12c2f_4_19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"/>
          <p:cNvSpPr txBox="1"/>
          <p:nvPr>
            <p:ph type="title"/>
          </p:nvPr>
        </p:nvSpPr>
        <p:spPr>
          <a:xfrm>
            <a:off x="177975" y="139175"/>
            <a:ext cx="8699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80"/>
              <a:buFont typeface="Arial"/>
              <a:buNone/>
            </a:pPr>
            <a:r>
              <a:rPr lang="it-IT" sz="3010"/>
              <a:t>Introduction: ADHD and the Stroop test</a:t>
            </a:r>
            <a:endParaRPr sz="3010"/>
          </a:p>
        </p:txBody>
      </p:sp>
      <p:sp>
        <p:nvSpPr>
          <p:cNvPr id="458" name="Google Shape;458;p3"/>
          <p:cNvSpPr txBox="1"/>
          <p:nvPr>
            <p:ph idx="1" type="body"/>
          </p:nvPr>
        </p:nvSpPr>
        <p:spPr>
          <a:xfrm>
            <a:off x="177975" y="1576438"/>
            <a:ext cx="8323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i="1" lang="it-IT" sz="1400">
                <a:solidFill>
                  <a:srgbClr val="293340"/>
                </a:solidFill>
                <a:highlight>
                  <a:srgbClr val="FFFFFF"/>
                </a:highlight>
              </a:rPr>
              <a:t>“Attention-deficit/hyperactivity disorder (ADHD) is marked by an ongoing pattern of inattention and/or hyperactivity-impulsivity that interferes with functioning or development.” </a:t>
            </a:r>
            <a:r>
              <a:rPr lang="it-IT" sz="900">
                <a:solidFill>
                  <a:srgbClr val="293340"/>
                </a:solidFill>
                <a:highlight>
                  <a:srgbClr val="FFFFFF"/>
                </a:highlight>
              </a:rPr>
              <a:t>[1]</a:t>
            </a:r>
            <a:endParaRPr i="1" sz="1200">
              <a:solidFill>
                <a:srgbClr val="2933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1200">
              <a:solidFill>
                <a:srgbClr val="2933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1400">
                <a:solidFill>
                  <a:srgbClr val="293340"/>
                </a:solidFill>
                <a:highlight>
                  <a:srgbClr val="FFFFFF"/>
                </a:highlight>
              </a:rPr>
              <a:t>Major symptoms include:</a:t>
            </a:r>
            <a:endParaRPr sz="1400">
              <a:solidFill>
                <a:srgbClr val="293340"/>
              </a:solidFill>
              <a:highlight>
                <a:srgbClr val="FFFFFF"/>
              </a:highlight>
            </a:endParaRPr>
          </a:p>
          <a:p>
            <a:pPr indent="-292100" lvl="0" marL="457200" marR="508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293340"/>
              </a:buClr>
              <a:buSzPts val="1000"/>
              <a:buFont typeface="Arial"/>
              <a:buChar char="●"/>
            </a:pPr>
            <a:r>
              <a:rPr lang="it-IT" sz="1400">
                <a:solidFill>
                  <a:srgbClr val="293340"/>
                </a:solidFill>
              </a:rPr>
              <a:t>Inattention </a:t>
            </a:r>
            <a:endParaRPr sz="1400">
              <a:solidFill>
                <a:srgbClr val="293340"/>
              </a:solidFill>
            </a:endParaRPr>
          </a:p>
          <a:p>
            <a:pPr indent="-292100" lvl="0" marL="4572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3340"/>
              </a:buClr>
              <a:buSzPts val="1000"/>
              <a:buFont typeface="Arial"/>
              <a:buChar char="●"/>
            </a:pPr>
            <a:r>
              <a:rPr lang="it-IT" sz="1400">
                <a:solidFill>
                  <a:srgbClr val="293340"/>
                </a:solidFill>
              </a:rPr>
              <a:t>Hyperactivity </a:t>
            </a:r>
            <a:endParaRPr sz="1400">
              <a:solidFill>
                <a:srgbClr val="293340"/>
              </a:solidFill>
            </a:endParaRPr>
          </a:p>
          <a:p>
            <a:pPr indent="-292100" lvl="0" marL="4572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3340"/>
              </a:buClr>
              <a:buSzPts val="1000"/>
              <a:buFont typeface="Arial"/>
              <a:buChar char="●"/>
            </a:pPr>
            <a:r>
              <a:rPr lang="it-IT" sz="1400">
                <a:solidFill>
                  <a:srgbClr val="293340"/>
                </a:solidFill>
              </a:rPr>
              <a:t>Impulsivity </a:t>
            </a:r>
            <a:endParaRPr sz="1400">
              <a:solidFill>
                <a:srgbClr val="293340"/>
              </a:solidFill>
            </a:endParaRPr>
          </a:p>
          <a:p>
            <a:pPr indent="0" lvl="0" marL="0" marR="5080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i="1" lang="it-IT" sz="1400">
                <a:solidFill>
                  <a:srgbClr val="293340"/>
                </a:solidFill>
                <a:highlight>
                  <a:srgbClr val="FFFFFF"/>
                </a:highlight>
              </a:rPr>
              <a:t>“The Visual </a:t>
            </a:r>
            <a:r>
              <a:rPr i="1" lang="it-IT" sz="1400">
                <a:solidFill>
                  <a:srgbClr val="29334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Stroop Test</a:t>
            </a:r>
            <a:r>
              <a:rPr i="1" lang="it-IT" sz="1400">
                <a:solidFill>
                  <a:srgbClr val="293340"/>
                </a:solidFill>
                <a:highlight>
                  <a:srgbClr val="FFFFFF"/>
                </a:highlight>
              </a:rPr>
              <a:t> is designed to assess cognitive flexibility and attention span by examining a patient’s ability to separate word and color naming stimuli through the use of three separate subtests.” </a:t>
            </a:r>
            <a:r>
              <a:rPr lang="it-IT" sz="900">
                <a:solidFill>
                  <a:srgbClr val="293340"/>
                </a:solidFill>
                <a:highlight>
                  <a:srgbClr val="FFFFFF"/>
                </a:highlight>
              </a:rPr>
              <a:t>[2]</a:t>
            </a:r>
            <a:endParaRPr sz="900">
              <a:solidFill>
                <a:srgbClr val="293340"/>
              </a:solidFill>
              <a:highlight>
                <a:srgbClr val="FFFFFF"/>
              </a:highlight>
            </a:endParaRPr>
          </a:p>
          <a:p>
            <a:pPr indent="0" lvl="0" marL="0" marR="508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it-IT" sz="1400">
                <a:solidFill>
                  <a:srgbClr val="293340"/>
                </a:solidFill>
              </a:rPr>
              <a:t>A stimulus is presented that consists of two dimensions:</a:t>
            </a:r>
            <a:endParaRPr sz="1400">
              <a:solidFill>
                <a:srgbClr val="293340"/>
              </a:solidFill>
            </a:endParaRPr>
          </a:p>
          <a:p>
            <a:pPr indent="-292100" lvl="0" marL="457200" marR="508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293340"/>
              </a:buClr>
              <a:buSzPts val="1000"/>
              <a:buFont typeface="Arial"/>
              <a:buChar char="●"/>
            </a:pPr>
            <a:r>
              <a:rPr lang="it-IT" sz="1400">
                <a:solidFill>
                  <a:srgbClr val="293340"/>
                </a:solidFill>
              </a:rPr>
              <a:t>same response (congruent trials) </a:t>
            </a:r>
            <a:endParaRPr sz="1400">
              <a:solidFill>
                <a:srgbClr val="293340"/>
              </a:solidFill>
            </a:endParaRPr>
          </a:p>
          <a:p>
            <a:pPr indent="-292100" lvl="0" marL="45720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3340"/>
              </a:buClr>
              <a:buSzPts val="1000"/>
              <a:buFont typeface="Arial"/>
              <a:buChar char="●"/>
            </a:pPr>
            <a:r>
              <a:rPr lang="it-IT" sz="1400">
                <a:solidFill>
                  <a:srgbClr val="293340"/>
                </a:solidFill>
              </a:rPr>
              <a:t>conflicting response </a:t>
            </a:r>
            <a:r>
              <a:rPr lang="it-IT" sz="1400">
                <a:solidFill>
                  <a:srgbClr val="293340"/>
                </a:solidFill>
              </a:rPr>
              <a:t>(incongruent trials)</a:t>
            </a:r>
            <a:endParaRPr sz="900">
              <a:solidFill>
                <a:srgbClr val="293340"/>
              </a:solidFill>
              <a:highlight>
                <a:srgbClr val="FFFFFF"/>
              </a:highlight>
            </a:endParaRPr>
          </a:p>
          <a:p>
            <a:pPr indent="0" lvl="0" marL="0" marR="5080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t/>
            </a:r>
            <a:endParaRPr sz="1400">
              <a:solidFill>
                <a:srgbClr val="293340"/>
              </a:solidFill>
            </a:endParaRPr>
          </a:p>
        </p:txBody>
      </p:sp>
      <p:sp>
        <p:nvSpPr>
          <p:cNvPr id="459" name="Google Shape;459;p3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bc82f12c2f_4_31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“The Little Big Things”: Demo</a:t>
            </a:r>
            <a:endParaRPr/>
          </a:p>
        </p:txBody>
      </p:sp>
      <p:pic>
        <p:nvPicPr>
          <p:cNvPr id="675" name="Google Shape;675;g1bc82f12c2f_4_31" title="19.12.2022_10.41.19_REC - Tri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7400" y="1874475"/>
            <a:ext cx="5303400" cy="3977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g1bc82f12c2f_4_31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bbd79d048a_0_16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“See you, space explorer”: Setup</a:t>
            </a:r>
            <a:endParaRPr/>
          </a:p>
        </p:txBody>
      </p:sp>
      <p:sp>
        <p:nvSpPr>
          <p:cNvPr id="682" name="Google Shape;682;g1bbd79d048a_0_16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83" name="Google Shape;683;g1bbd79d048a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538" y="1943716"/>
            <a:ext cx="6152874" cy="34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g1bbd79d048a_0_16"/>
          <p:cNvSpPr txBox="1"/>
          <p:nvPr/>
        </p:nvSpPr>
        <p:spPr>
          <a:xfrm>
            <a:off x="5246700" y="1328125"/>
            <a:ext cx="357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/>
              <a:t>Score</a:t>
            </a:r>
            <a:r>
              <a:rPr lang="it-IT"/>
              <a:t>: +10 for each target eliminated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	 - 5 when target projectile mismatch</a:t>
            </a:r>
            <a:endParaRPr/>
          </a:p>
        </p:txBody>
      </p:sp>
      <p:cxnSp>
        <p:nvCxnSpPr>
          <p:cNvPr id="685" name="Google Shape;685;g1bbd79d048a_0_16"/>
          <p:cNvCxnSpPr>
            <a:stCxn id="686" idx="1"/>
          </p:cNvCxnSpPr>
          <p:nvPr/>
        </p:nvCxnSpPr>
        <p:spPr>
          <a:xfrm rot="10800000">
            <a:off x="2722350" y="1767975"/>
            <a:ext cx="1118400" cy="377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7" name="Google Shape;687;g1bbd79d048a_0_16"/>
          <p:cNvSpPr txBox="1"/>
          <p:nvPr/>
        </p:nvSpPr>
        <p:spPr>
          <a:xfrm>
            <a:off x="544150" y="1367850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Projectile property to</a:t>
            </a:r>
            <a:r>
              <a:rPr lang="it-IT"/>
              <a:t> </a:t>
            </a:r>
            <a:r>
              <a:rPr i="1" lang="it-IT"/>
              <a:t>match</a:t>
            </a:r>
            <a:r>
              <a:rPr lang="it-IT"/>
              <a:t> </a:t>
            </a:r>
            <a:r>
              <a:rPr lang="it-IT"/>
              <a:t>with targets</a:t>
            </a:r>
            <a:endParaRPr/>
          </a:p>
        </p:txBody>
      </p:sp>
      <p:cxnSp>
        <p:nvCxnSpPr>
          <p:cNvPr id="688" name="Google Shape;688;g1bbd79d048a_0_16"/>
          <p:cNvCxnSpPr>
            <a:stCxn id="689" idx="3"/>
          </p:cNvCxnSpPr>
          <p:nvPr/>
        </p:nvCxnSpPr>
        <p:spPr>
          <a:xfrm flipH="1" rot="10800000">
            <a:off x="6226125" y="2879350"/>
            <a:ext cx="1568400" cy="5688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0" name="Google Shape;690;g1bbd79d048a_0_16"/>
          <p:cNvSpPr txBox="1"/>
          <p:nvPr/>
        </p:nvSpPr>
        <p:spPr>
          <a:xfrm>
            <a:off x="7794450" y="2292375"/>
            <a:ext cx="1218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/>
              <a:t>Target,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spawning one at a time</a:t>
            </a:r>
            <a:endParaRPr/>
          </a:p>
        </p:txBody>
      </p:sp>
      <p:sp>
        <p:nvSpPr>
          <p:cNvPr id="691" name="Google Shape;691;g1bbd79d048a_0_16"/>
          <p:cNvSpPr txBox="1"/>
          <p:nvPr/>
        </p:nvSpPr>
        <p:spPr>
          <a:xfrm>
            <a:off x="3101925" y="5479450"/>
            <a:ext cx="249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Minimalistic in-game HUD to show the </a:t>
            </a:r>
            <a:r>
              <a:rPr i="1" lang="it-IT"/>
              <a:t>projectile </a:t>
            </a:r>
            <a:r>
              <a:rPr lang="it-IT"/>
              <a:t>equipped </a:t>
            </a:r>
            <a:endParaRPr/>
          </a:p>
        </p:txBody>
      </p:sp>
      <p:sp>
        <p:nvSpPr>
          <p:cNvPr id="692" name="Google Shape;692;g1bbd79d048a_0_16"/>
          <p:cNvSpPr txBox="1"/>
          <p:nvPr/>
        </p:nvSpPr>
        <p:spPr>
          <a:xfrm>
            <a:off x="100600" y="2879475"/>
            <a:ext cx="1218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600"/>
              <a:t>First person shooter type game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600"/>
              <a:t>4 Levels</a:t>
            </a:r>
            <a:endParaRPr b="1" sz="1600"/>
          </a:p>
        </p:txBody>
      </p:sp>
      <p:sp>
        <p:nvSpPr>
          <p:cNvPr id="689" name="Google Shape;689;g1bbd79d048a_0_16"/>
          <p:cNvSpPr/>
          <p:nvPr/>
        </p:nvSpPr>
        <p:spPr>
          <a:xfrm>
            <a:off x="5593425" y="3140950"/>
            <a:ext cx="632700" cy="6144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693" name="Google Shape;693;g1bbd79d048a_0_16"/>
          <p:cNvSpPr/>
          <p:nvPr/>
        </p:nvSpPr>
        <p:spPr>
          <a:xfrm>
            <a:off x="4465425" y="2332050"/>
            <a:ext cx="227100" cy="2361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cxnSp>
        <p:nvCxnSpPr>
          <p:cNvPr id="694" name="Google Shape;694;g1bbd79d048a_0_16"/>
          <p:cNvCxnSpPr>
            <a:stCxn id="693" idx="3"/>
            <a:endCxn id="684" idx="2"/>
          </p:cNvCxnSpPr>
          <p:nvPr/>
        </p:nvCxnSpPr>
        <p:spPr>
          <a:xfrm flipH="1" rot="10800000">
            <a:off x="4692525" y="1943700"/>
            <a:ext cx="2340900" cy="506400"/>
          </a:xfrm>
          <a:prstGeom prst="bentConnector2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6" name="Google Shape;686;g1bbd79d048a_0_16"/>
          <p:cNvSpPr/>
          <p:nvPr/>
        </p:nvSpPr>
        <p:spPr>
          <a:xfrm>
            <a:off x="3840750" y="2027025"/>
            <a:ext cx="1462500" cy="2361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695" name="Google Shape;695;g1bbd79d048a_0_16"/>
          <p:cNvSpPr/>
          <p:nvPr/>
        </p:nvSpPr>
        <p:spPr>
          <a:xfrm>
            <a:off x="6474300" y="4333225"/>
            <a:ext cx="1118400" cy="840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cxnSp>
        <p:nvCxnSpPr>
          <p:cNvPr id="696" name="Google Shape;696;g1bbd79d048a_0_16"/>
          <p:cNvCxnSpPr>
            <a:endCxn id="691" idx="3"/>
          </p:cNvCxnSpPr>
          <p:nvPr/>
        </p:nvCxnSpPr>
        <p:spPr>
          <a:xfrm flipH="1">
            <a:off x="5593425" y="5205850"/>
            <a:ext cx="1443600" cy="581400"/>
          </a:xfrm>
          <a:prstGeom prst="bentConnector3">
            <a:avLst>
              <a:gd fmla="val -201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bb35325234_3_27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“See you, space explorer”: Stage completed screen</a:t>
            </a:r>
            <a:endParaRPr/>
          </a:p>
        </p:txBody>
      </p:sp>
      <p:sp>
        <p:nvSpPr>
          <p:cNvPr id="702" name="Google Shape;702;g1bb35325234_3_27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3" name="Google Shape;703;g1bb35325234_3_27"/>
          <p:cNvPicPr preferRelativeResize="0"/>
          <p:nvPr/>
        </p:nvPicPr>
        <p:blipFill rotWithShape="1">
          <a:blip r:embed="rId3">
            <a:alphaModFix/>
          </a:blip>
          <a:srcRect b="0" l="119" r="129" t="0"/>
          <a:stretch/>
        </p:blipFill>
        <p:spPr>
          <a:xfrm>
            <a:off x="1502538" y="1943716"/>
            <a:ext cx="6152874" cy="3439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4" name="Google Shape;704;g1bb35325234_3_27"/>
          <p:cNvCxnSpPr>
            <a:stCxn id="705" idx="3"/>
          </p:cNvCxnSpPr>
          <p:nvPr/>
        </p:nvCxnSpPr>
        <p:spPr>
          <a:xfrm flipH="1" rot="10800000">
            <a:off x="4895325" y="1789250"/>
            <a:ext cx="841200" cy="6483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6" name="Google Shape;706;g1bb35325234_3_27"/>
          <p:cNvSpPr txBox="1"/>
          <p:nvPr/>
        </p:nvSpPr>
        <p:spPr>
          <a:xfrm>
            <a:off x="5593425" y="1360025"/>
            <a:ext cx="407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600"/>
              <a:t>Total score</a:t>
            </a:r>
            <a:endParaRPr sz="1600"/>
          </a:p>
        </p:txBody>
      </p:sp>
      <p:cxnSp>
        <p:nvCxnSpPr>
          <p:cNvPr id="707" name="Google Shape;707;g1bb35325234_3_27"/>
          <p:cNvCxnSpPr/>
          <p:nvPr/>
        </p:nvCxnSpPr>
        <p:spPr>
          <a:xfrm>
            <a:off x="4627650" y="4247875"/>
            <a:ext cx="25200" cy="13017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8" name="Google Shape;708;g1bb35325234_3_27"/>
          <p:cNvSpPr txBox="1"/>
          <p:nvPr/>
        </p:nvSpPr>
        <p:spPr>
          <a:xfrm>
            <a:off x="3289500" y="5536175"/>
            <a:ext cx="332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600"/>
              <a:t>Time spent to complete the level</a:t>
            </a:r>
            <a:endParaRPr i="1" sz="1600"/>
          </a:p>
        </p:txBody>
      </p:sp>
      <p:sp>
        <p:nvSpPr>
          <p:cNvPr id="705" name="Google Shape;705;g1bb35325234_3_27"/>
          <p:cNvSpPr/>
          <p:nvPr/>
        </p:nvSpPr>
        <p:spPr>
          <a:xfrm>
            <a:off x="4262625" y="2277350"/>
            <a:ext cx="632700" cy="32040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709" name="Google Shape;709;g1bb35325234_3_27"/>
          <p:cNvSpPr/>
          <p:nvPr/>
        </p:nvSpPr>
        <p:spPr>
          <a:xfrm>
            <a:off x="4091625" y="4001096"/>
            <a:ext cx="974700" cy="22620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bb35325234_3_42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5" name="Google Shape;715;g1bb35325234_3_42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“See you, space explorer”: Stage 1 demo</a:t>
            </a:r>
            <a:endParaRPr/>
          </a:p>
        </p:txBody>
      </p:sp>
      <p:pic>
        <p:nvPicPr>
          <p:cNvPr id="716" name="Google Shape;716;g1bb35325234_3_42" title="SameShape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7613" y="2438150"/>
            <a:ext cx="5788775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g1bb35325234_3_42"/>
          <p:cNvSpPr txBox="1"/>
          <p:nvPr/>
        </p:nvSpPr>
        <p:spPr>
          <a:xfrm>
            <a:off x="3972100" y="1683275"/>
            <a:ext cx="30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800"/>
              <a:t>Same shape</a:t>
            </a:r>
            <a:r>
              <a:rPr lang="it-IT" sz="1800"/>
              <a:t> and no color</a:t>
            </a:r>
            <a:endParaRPr sz="1800"/>
          </a:p>
        </p:txBody>
      </p:sp>
      <p:sp>
        <p:nvSpPr>
          <p:cNvPr id="718" name="Google Shape;718;g1bb35325234_3_42"/>
          <p:cNvSpPr txBox="1"/>
          <p:nvPr/>
        </p:nvSpPr>
        <p:spPr>
          <a:xfrm>
            <a:off x="1350575" y="1683275"/>
            <a:ext cx="329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/>
              <a:t>Neutral </a:t>
            </a:r>
            <a:r>
              <a:rPr b="1" lang="it-IT" sz="1800"/>
              <a:t>stimuli: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bb35325234_3_52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4" name="Google Shape;724;g1bb35325234_3_52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“See you, space explorer”: Stage 2 demo</a:t>
            </a:r>
            <a:endParaRPr/>
          </a:p>
        </p:txBody>
      </p:sp>
      <p:sp>
        <p:nvSpPr>
          <p:cNvPr id="725" name="Google Shape;725;g1bb35325234_3_52"/>
          <p:cNvSpPr txBox="1"/>
          <p:nvPr/>
        </p:nvSpPr>
        <p:spPr>
          <a:xfrm>
            <a:off x="4089725" y="1690925"/>
            <a:ext cx="3752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700"/>
              <a:t>Same color</a:t>
            </a:r>
            <a:r>
              <a:rPr lang="it-IT" sz="1700"/>
              <a:t> and only cubic shapes</a:t>
            </a:r>
            <a:endParaRPr sz="1700"/>
          </a:p>
        </p:txBody>
      </p:sp>
      <p:pic>
        <p:nvPicPr>
          <p:cNvPr id="726" name="Google Shape;726;g1bb35325234_3_52" title="SameColor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4575" y="2433250"/>
            <a:ext cx="57888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g1bb35325234_3_52"/>
          <p:cNvSpPr txBox="1"/>
          <p:nvPr/>
        </p:nvSpPr>
        <p:spPr>
          <a:xfrm>
            <a:off x="1350575" y="1683275"/>
            <a:ext cx="329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/>
              <a:t>C</a:t>
            </a:r>
            <a:r>
              <a:rPr b="1" lang="it-IT" sz="1800"/>
              <a:t>ongruent stimuli: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bb35325234_3_61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3" name="Google Shape;733;g1bb35325234_3_61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“See you, space explorer”: Stage 3 demo</a:t>
            </a:r>
            <a:endParaRPr/>
          </a:p>
        </p:txBody>
      </p:sp>
      <p:sp>
        <p:nvSpPr>
          <p:cNvPr id="734" name="Google Shape;734;g1bb35325234_3_61"/>
          <p:cNvSpPr txBox="1"/>
          <p:nvPr/>
        </p:nvSpPr>
        <p:spPr>
          <a:xfrm>
            <a:off x="1350575" y="1683275"/>
            <a:ext cx="329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/>
              <a:t>Incongruent </a:t>
            </a:r>
            <a:r>
              <a:rPr b="1" lang="it-IT" sz="1800"/>
              <a:t>stimuli:</a:t>
            </a:r>
            <a:endParaRPr b="1" sz="1800"/>
          </a:p>
        </p:txBody>
      </p:sp>
      <p:sp>
        <p:nvSpPr>
          <p:cNvPr id="735" name="Google Shape;735;g1bb35325234_3_61"/>
          <p:cNvSpPr txBox="1"/>
          <p:nvPr/>
        </p:nvSpPr>
        <p:spPr>
          <a:xfrm>
            <a:off x="4213950" y="1560125"/>
            <a:ext cx="4049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700"/>
              <a:t>Same shape</a:t>
            </a:r>
            <a:r>
              <a:rPr lang="it-IT" sz="1700"/>
              <a:t> and </a:t>
            </a:r>
            <a:r>
              <a:rPr i="1" lang="it-IT" sz="1700"/>
              <a:t>different colors</a:t>
            </a:r>
            <a:r>
              <a:rPr lang="it-IT" sz="1700"/>
              <a:t> between targets and projectiles</a:t>
            </a:r>
            <a:endParaRPr sz="1700"/>
          </a:p>
        </p:txBody>
      </p:sp>
      <p:pic>
        <p:nvPicPr>
          <p:cNvPr id="736" name="Google Shape;736;g1bb35325234_3_61" title="SameShapeDifferentColor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4575" y="2433600"/>
            <a:ext cx="5788800" cy="343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bb35325234_3_79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2" name="Google Shape;742;g1bb35325234_3_79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“See you, space explorer”: Stage 4 demo</a:t>
            </a:r>
            <a:endParaRPr/>
          </a:p>
        </p:txBody>
      </p:sp>
      <p:sp>
        <p:nvSpPr>
          <p:cNvPr id="743" name="Google Shape;743;g1bb35325234_3_79"/>
          <p:cNvSpPr txBox="1"/>
          <p:nvPr/>
        </p:nvSpPr>
        <p:spPr>
          <a:xfrm>
            <a:off x="1350575" y="1683275"/>
            <a:ext cx="329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800"/>
              <a:t>Incongruent stimuli:</a:t>
            </a:r>
            <a:endParaRPr b="1" sz="1800"/>
          </a:p>
        </p:txBody>
      </p:sp>
      <p:sp>
        <p:nvSpPr>
          <p:cNvPr id="744" name="Google Shape;744;g1bb35325234_3_79"/>
          <p:cNvSpPr txBox="1"/>
          <p:nvPr/>
        </p:nvSpPr>
        <p:spPr>
          <a:xfrm>
            <a:off x="4213950" y="1560125"/>
            <a:ext cx="4049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700"/>
              <a:t>Same color</a:t>
            </a:r>
            <a:r>
              <a:rPr lang="it-IT" sz="1700"/>
              <a:t> and </a:t>
            </a:r>
            <a:r>
              <a:rPr i="1" lang="it-IT" sz="1700"/>
              <a:t>different shapes</a:t>
            </a:r>
            <a:r>
              <a:rPr lang="it-IT" sz="1700"/>
              <a:t> between targets and projectiles</a:t>
            </a:r>
            <a:endParaRPr sz="1700"/>
          </a:p>
        </p:txBody>
      </p:sp>
      <p:pic>
        <p:nvPicPr>
          <p:cNvPr id="745" name="Google Shape;745;g1bb35325234_3_79" title="SameColorDifferentShap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7600" y="2420525"/>
            <a:ext cx="57888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bb929afc9e_0_36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Future improvements</a:t>
            </a:r>
            <a:endParaRPr/>
          </a:p>
        </p:txBody>
      </p:sp>
      <p:sp>
        <p:nvSpPr>
          <p:cNvPr id="751" name="Google Shape;751;g1bb929afc9e_0_36"/>
          <p:cNvSpPr txBox="1"/>
          <p:nvPr>
            <p:ph idx="1" type="body"/>
          </p:nvPr>
        </p:nvSpPr>
        <p:spPr>
          <a:xfrm>
            <a:off x="417075" y="1588325"/>
            <a:ext cx="8323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it-IT" sz="2000">
                <a:solidFill>
                  <a:srgbClr val="293340"/>
                </a:solidFill>
              </a:rPr>
              <a:t>Storage of the important data (e.g. score) using XML (extensible markup language)</a:t>
            </a:r>
            <a:endParaRPr sz="2000">
              <a:solidFill>
                <a:srgbClr val="29334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293340"/>
              </a:buClr>
              <a:buSzPts val="1600"/>
              <a:buChar char="●"/>
            </a:pPr>
            <a:r>
              <a:rPr lang="it-IT" sz="2000">
                <a:solidFill>
                  <a:srgbClr val="293340"/>
                </a:solidFill>
              </a:rPr>
              <a:t>A document encoding method</a:t>
            </a:r>
            <a:endParaRPr sz="2000">
              <a:solidFill>
                <a:srgbClr val="29334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293340"/>
              </a:buClr>
              <a:buSzPts val="1600"/>
              <a:buChar char="●"/>
            </a:pPr>
            <a:r>
              <a:rPr lang="it-IT" sz="2000">
                <a:solidFill>
                  <a:srgbClr val="293340"/>
                </a:solidFill>
              </a:rPr>
              <a:t>Designed to be both machine </a:t>
            </a:r>
            <a:r>
              <a:rPr i="1" lang="it-IT" sz="2000">
                <a:solidFill>
                  <a:srgbClr val="293340"/>
                </a:solidFill>
              </a:rPr>
              <a:t>and</a:t>
            </a:r>
            <a:r>
              <a:rPr lang="it-IT" sz="2000">
                <a:solidFill>
                  <a:srgbClr val="293340"/>
                </a:solidFill>
              </a:rPr>
              <a:t> human readable</a:t>
            </a:r>
            <a:endParaRPr sz="2000">
              <a:solidFill>
                <a:srgbClr val="29334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293340"/>
              </a:buClr>
              <a:buSzPts val="1600"/>
              <a:buChar char="●"/>
            </a:pPr>
            <a:r>
              <a:rPr lang="it-IT" sz="2000">
                <a:solidFill>
                  <a:srgbClr val="293340"/>
                </a:solidFill>
              </a:rPr>
              <a:t>Saving an entire data list instead of a single value (use of Player Prefs) </a:t>
            </a:r>
            <a:r>
              <a:rPr lang="it-IT" sz="1200">
                <a:solidFill>
                  <a:srgbClr val="293340"/>
                </a:solidFill>
              </a:rPr>
              <a:t>[11]</a:t>
            </a:r>
            <a:endParaRPr sz="1600">
              <a:solidFill>
                <a:srgbClr val="293340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752" name="Google Shape;752;g1bb929afc9e_0_36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bb929afc9e_0_5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Bibliography</a:t>
            </a:r>
            <a:endParaRPr/>
          </a:p>
        </p:txBody>
      </p:sp>
      <p:sp>
        <p:nvSpPr>
          <p:cNvPr id="758" name="Google Shape;758;g1bb929afc9e_0_5"/>
          <p:cNvSpPr txBox="1"/>
          <p:nvPr>
            <p:ph idx="1" type="body"/>
          </p:nvPr>
        </p:nvSpPr>
        <p:spPr>
          <a:xfrm>
            <a:off x="457200" y="1600200"/>
            <a:ext cx="8323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it-IT" sz="1300">
                <a:solidFill>
                  <a:srgbClr val="293340"/>
                </a:solidFill>
                <a:highlight>
                  <a:srgbClr val="FFFFFF"/>
                </a:highlight>
              </a:rPr>
              <a:t>[1] </a:t>
            </a:r>
            <a:r>
              <a:rPr lang="it-IT" sz="1300" u="sng">
                <a:solidFill>
                  <a:schemeClr val="hlink"/>
                </a:solidFill>
                <a:hlinkClick r:id="rId3"/>
              </a:rPr>
              <a:t>https://www.nimh.nih.gov/health/topics/attention-deficit-hyperactivity-disorder-adhd</a:t>
            </a:r>
            <a:r>
              <a:rPr lang="it-IT" sz="1300"/>
              <a:t> (</a:t>
            </a:r>
            <a:r>
              <a:rPr b="1" lang="it-IT" sz="1300">
                <a:solidFill>
                  <a:srgbClr val="293340"/>
                </a:solidFill>
              </a:rPr>
              <a:t>Last Reviewed:</a:t>
            </a:r>
            <a:r>
              <a:rPr lang="it-IT" sz="1300">
                <a:solidFill>
                  <a:srgbClr val="293340"/>
                </a:solidFill>
                <a:highlight>
                  <a:srgbClr val="FFFFFF"/>
                </a:highlight>
              </a:rPr>
              <a:t> September 2022)</a:t>
            </a:r>
            <a:endParaRPr sz="1300">
              <a:solidFill>
                <a:srgbClr val="293340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>
                <a:solidFill>
                  <a:srgbClr val="293340"/>
                </a:solidFill>
                <a:highlight>
                  <a:srgbClr val="FFFFFF"/>
                </a:highlight>
              </a:rPr>
              <a:t>[2] Head and FaceE”David J. Magee PhD, BPT, CM, in Orthopedic Physical Assessment, 2021. </a:t>
            </a:r>
            <a:r>
              <a:rPr lang="it-IT" sz="13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https://www.sciencedirect.com/topics/medicine-and-dentistry/stroop-test</a:t>
            </a:r>
            <a:endParaRPr sz="1300">
              <a:solidFill>
                <a:srgbClr val="293340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>
                <a:solidFill>
                  <a:srgbClr val="293340"/>
                </a:solidFill>
                <a:highlight>
                  <a:srgbClr val="FFFFFF"/>
                </a:highlight>
              </a:rPr>
              <a:t>[3] Marcus SC, Durkin M. Stimulant adherence and academic performance in urban youth with attention-deficit/hyperactivity disorder. J Am Acad Child Adolesc Psychiatry 2011 May;50(5):480-489. [doi: 10.1016/j.jaac.2011.02.007]</a:t>
            </a:r>
            <a:endParaRPr sz="1300">
              <a:solidFill>
                <a:srgbClr val="293340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>
                <a:solidFill>
                  <a:srgbClr val="293340"/>
                </a:solidFill>
                <a:highlight>
                  <a:srgbClr val="FFFFFF"/>
                </a:highlight>
              </a:rPr>
              <a:t>[4] Pottegård A, Bjerregaard BK, Kortegaard LS, Zoëga H. Early discontinuation of attention-deficit/hyperactivity disorder drug treatment: a Danish nationwide drug utilization study. Basic Clin Pharmacol Toxicol 2015 Apr 07;116(4):349-353. [doi: 10.1111/bcpt.12325]</a:t>
            </a:r>
            <a:endParaRPr sz="1300">
              <a:solidFill>
                <a:srgbClr val="293340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>
                <a:solidFill>
                  <a:srgbClr val="293340"/>
                </a:solidFill>
                <a:highlight>
                  <a:srgbClr val="FFFFFF"/>
                </a:highlight>
              </a:rPr>
              <a:t>[5] Barkley R. Attention-deficit hyperactivity disorder: a handbook for diagnosis and treatment. Fourth Edition. New York, NY: Guilford Press; 2018.</a:t>
            </a:r>
            <a:endParaRPr sz="1300">
              <a:solidFill>
                <a:srgbClr val="293340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>
                <a:solidFill>
                  <a:srgbClr val="293340"/>
                </a:solidFill>
                <a:highlight>
                  <a:srgbClr val="FFFFFF"/>
                </a:highlight>
              </a:rPr>
              <a:t>[6] Granic I, Lobel A, Engels RCME. The benefits of playing video games. Am Psychol 2014 Jan;69(1):66-78. [doi:10.1037/a0034857]</a:t>
            </a:r>
            <a:endParaRPr sz="1300">
              <a:solidFill>
                <a:srgbClr val="293340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>
                <a:solidFill>
                  <a:srgbClr val="293340"/>
                </a:solidFill>
                <a:highlight>
                  <a:srgbClr val="FFFFFF"/>
                </a:highlight>
              </a:rPr>
              <a:t>[7] Peñuelas-Calvo I, Jiang-Lin LK, Girela-Serrano B, Delgado-Gomez D, Navarro-Jimenez R, Baca-Garcia E, et al. Video games for the assessment and treatment of attention-deficit/hyperactivity disorder: a systematic review. Eur Child Adolesc Psychiatry 2022 Jan 18;31(1):5-20. [doi: 10.1007/s00787-020-01557-w]</a:t>
            </a:r>
            <a:endParaRPr sz="1300">
              <a:solidFill>
                <a:srgbClr val="293340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>
                <a:solidFill>
                  <a:srgbClr val="293340"/>
                </a:solidFill>
                <a:highlight>
                  <a:srgbClr val="FFFFFF"/>
                </a:highlight>
              </a:rPr>
              <a:t>[8] Hine K, Itoh Y (2018) Warm-up cognitive activity enhances inhibitory function. PLoS ONE 13(10): e0206605. https://doi.org/10.1371/journal.pone.0206605</a:t>
            </a:r>
            <a:endParaRPr sz="1300">
              <a:solidFill>
                <a:srgbClr val="293340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3340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3340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1100">
              <a:solidFill>
                <a:srgbClr val="293340"/>
              </a:solidFill>
              <a:highlight>
                <a:srgbClr val="FFFFFF"/>
              </a:highlight>
            </a:endParaRPr>
          </a:p>
        </p:txBody>
      </p:sp>
      <p:sp>
        <p:nvSpPr>
          <p:cNvPr id="759" name="Google Shape;759;g1bb929afc9e_0_5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bbdaea99e7_0_25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Bibliography</a:t>
            </a:r>
            <a:endParaRPr/>
          </a:p>
        </p:txBody>
      </p:sp>
      <p:sp>
        <p:nvSpPr>
          <p:cNvPr id="765" name="Google Shape;765;g1bbdaea99e7_0_25"/>
          <p:cNvSpPr txBox="1"/>
          <p:nvPr>
            <p:ph idx="1" type="body"/>
          </p:nvPr>
        </p:nvSpPr>
        <p:spPr>
          <a:xfrm>
            <a:off x="457200" y="1600200"/>
            <a:ext cx="8323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>
                <a:solidFill>
                  <a:srgbClr val="293340"/>
                </a:solidFill>
                <a:highlight>
                  <a:srgbClr val="FFFFFF"/>
                </a:highlight>
              </a:rPr>
              <a:t>[9] </a:t>
            </a:r>
            <a:r>
              <a:rPr lang="it-IT" sz="1300">
                <a:highlight>
                  <a:srgbClr val="FFFFFF"/>
                </a:highlight>
              </a:rPr>
              <a:t>Kestens K, Degeest S, Miatton M, Keppler H. An Auditory Stroop Test to Implement in Cognitive Hearing Sciences: Development and Normative Data. Int J Psychol Res (Medellin). 2021 Jul-Dec;14(2):37-51. doi: 10.21500/20112084.5118. PMID: 35096355; PMCID: PMC8794330. Available: </a:t>
            </a:r>
            <a:r>
              <a:rPr lang="it-IT" sz="1300" u="sng">
                <a:solidFill>
                  <a:srgbClr val="4A86E8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https://pubmed.ncbi.nlm.nih.gov/35096355/</a:t>
            </a:r>
            <a:endParaRPr sz="1500">
              <a:solidFill>
                <a:srgbClr val="293340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300"/>
              <a:t>[10] </a:t>
            </a:r>
            <a:r>
              <a:rPr lang="it-IT" sz="1300">
                <a:highlight>
                  <a:srgbClr val="FFFFFF"/>
                </a:highlight>
              </a:rPr>
              <a:t>Schwartz K, Verhaeghen P. ADHD and Stroop interference from age 9 to age 41 years: a meta-analysis of developmental effects. Psychol Med. 2008 Nov;38(11):1607-16. doi: 10.1017/S003329170700267X. Epub 2008 Jan 29. PMID: 18226285. Available: </a:t>
            </a:r>
            <a:r>
              <a:rPr lang="it-IT" sz="1300" u="sng">
                <a:solidFill>
                  <a:srgbClr val="4A86E8"/>
                </a:solidFill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https://pubmed.ncbi.nlm.nih.gov/18226285/</a:t>
            </a:r>
            <a:endParaRPr sz="1300">
              <a:solidFill>
                <a:srgbClr val="293340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300"/>
              <a:t>[11] French J. How to keep score in Unity (with loading and saving). Gamedevbegineer. 2021 Jul. Available: </a:t>
            </a:r>
            <a:r>
              <a:rPr lang="it-IT" sz="1300" u="sng">
                <a:solidFill>
                  <a:srgbClr val="4A86E8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https://gamedevbeginner.com/how-to-keep-score-in-unity-with-loading-and-saving/#save_high_score</a:t>
            </a:r>
            <a:r>
              <a:rPr lang="it-IT" sz="1300">
                <a:solidFill>
                  <a:srgbClr val="4A86E8"/>
                </a:solidFill>
                <a:highlight>
                  <a:srgbClr val="FFFFFF"/>
                </a:highlight>
              </a:rPr>
              <a:t> </a:t>
            </a:r>
            <a:endParaRPr sz="1300">
              <a:solidFill>
                <a:srgbClr val="4A86E8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1100">
              <a:solidFill>
                <a:srgbClr val="293340"/>
              </a:solidFill>
              <a:highlight>
                <a:srgbClr val="FFFFFF"/>
              </a:highlight>
            </a:endParaRPr>
          </a:p>
        </p:txBody>
      </p:sp>
      <p:sp>
        <p:nvSpPr>
          <p:cNvPr id="766" name="Google Shape;766;g1bbdaea99e7_0_25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bbd79d048a_0_0"/>
          <p:cNvSpPr txBox="1"/>
          <p:nvPr>
            <p:ph idx="1" type="body"/>
          </p:nvPr>
        </p:nvSpPr>
        <p:spPr>
          <a:xfrm>
            <a:off x="365625" y="1490275"/>
            <a:ext cx="8323800" cy="272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it-IT" sz="1400"/>
              <a:t>Main critical issues of the ADHD treatment of choice: </a:t>
            </a:r>
            <a:endParaRPr sz="1400"/>
          </a:p>
          <a:p>
            <a:pPr indent="-2921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000"/>
              <a:buChar char="●"/>
            </a:pPr>
            <a:r>
              <a:rPr lang="it-IT" sz="1400"/>
              <a:t>low </a:t>
            </a:r>
            <a:r>
              <a:rPr lang="it-IT" sz="1400"/>
              <a:t>adherence</a:t>
            </a:r>
            <a:r>
              <a:rPr lang="it-IT" sz="1400"/>
              <a:t> to medication </a:t>
            </a:r>
            <a:r>
              <a:rPr lang="it-IT" sz="900">
                <a:solidFill>
                  <a:srgbClr val="293340"/>
                </a:solidFill>
                <a:highlight>
                  <a:schemeClr val="lt1"/>
                </a:highlight>
              </a:rPr>
              <a:t>[3]</a:t>
            </a:r>
            <a:endParaRPr sz="14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it-IT" sz="1400"/>
              <a:t>psychotherapies</a:t>
            </a:r>
            <a:r>
              <a:rPr lang="it-IT" sz="1400"/>
              <a:t> are not usually implemented in health systems </a:t>
            </a:r>
            <a:r>
              <a:rPr lang="it-IT" sz="900">
                <a:solidFill>
                  <a:srgbClr val="293340"/>
                </a:solidFill>
                <a:highlight>
                  <a:schemeClr val="lt1"/>
                </a:highlight>
              </a:rPr>
              <a:t>[4]</a:t>
            </a:r>
            <a:endParaRPr sz="14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it-IT" sz="1400"/>
              <a:t>lack of motivation and engagement in ADHD patients </a:t>
            </a:r>
            <a:r>
              <a:rPr lang="it-IT" sz="900">
                <a:solidFill>
                  <a:srgbClr val="293340"/>
                </a:solidFill>
                <a:highlight>
                  <a:schemeClr val="lt1"/>
                </a:highlight>
              </a:rPr>
              <a:t>[5]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it-IT" sz="1400"/>
              <a:t>Video game-based therapeutic interventions benefits:</a:t>
            </a:r>
            <a:endParaRPr sz="1400"/>
          </a:p>
          <a:p>
            <a:pPr indent="-2921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000"/>
              <a:buChar char="●"/>
            </a:pPr>
            <a:r>
              <a:rPr lang="it-IT" sz="1400"/>
              <a:t>improve of attention, effort and motivation </a:t>
            </a:r>
            <a:r>
              <a:rPr lang="it-IT" sz="900">
                <a:solidFill>
                  <a:srgbClr val="293340"/>
                </a:solidFill>
                <a:highlight>
                  <a:schemeClr val="lt1"/>
                </a:highlight>
              </a:rPr>
              <a:t>[6]</a:t>
            </a:r>
            <a:endParaRPr sz="14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it-IT" sz="1400"/>
              <a:t>generally high engagement </a:t>
            </a:r>
            <a:r>
              <a:rPr lang="it-IT" sz="1400"/>
              <a:t>rates with videogames </a:t>
            </a:r>
            <a:r>
              <a:rPr lang="it-IT" sz="900">
                <a:solidFill>
                  <a:srgbClr val="293340"/>
                </a:solidFill>
                <a:highlight>
                  <a:schemeClr val="lt1"/>
                </a:highlight>
              </a:rPr>
              <a:t>[7]</a:t>
            </a:r>
            <a:endParaRPr sz="900">
              <a:solidFill>
                <a:srgbClr val="29334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9334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93340"/>
              </a:solidFill>
              <a:highlight>
                <a:schemeClr val="lt1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93340"/>
              </a:solidFill>
              <a:highlight>
                <a:schemeClr val="lt1"/>
              </a:highlight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9334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9334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9334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9334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9334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9334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9334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93340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9334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65" name="Google Shape;465;g1bbd79d048a_0_0"/>
          <p:cNvSpPr txBox="1"/>
          <p:nvPr>
            <p:ph type="title"/>
          </p:nvPr>
        </p:nvSpPr>
        <p:spPr>
          <a:xfrm>
            <a:off x="177975" y="139175"/>
            <a:ext cx="86991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80"/>
              <a:buFont typeface="Arial"/>
              <a:buNone/>
            </a:pPr>
            <a:r>
              <a:rPr lang="it-IT" sz="3010"/>
              <a:t>Aim of the project</a:t>
            </a:r>
            <a:endParaRPr sz="3010"/>
          </a:p>
        </p:txBody>
      </p:sp>
      <p:pic>
        <p:nvPicPr>
          <p:cNvPr id="466" name="Google Shape;466;g1bbd79d048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600" y="4214275"/>
            <a:ext cx="1373000" cy="13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1bbd79d048a_0_0"/>
          <p:cNvSpPr txBox="1"/>
          <p:nvPr/>
        </p:nvSpPr>
        <p:spPr>
          <a:xfrm>
            <a:off x="2414750" y="4226225"/>
            <a:ext cx="58302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-IT" sz="1700">
                <a:solidFill>
                  <a:srgbClr val="293340"/>
                </a:solidFill>
                <a:highlight>
                  <a:schemeClr val="lt1"/>
                </a:highlight>
              </a:rPr>
              <a:t>D</a:t>
            </a:r>
            <a:r>
              <a:rPr b="1" lang="it-IT" sz="1700">
                <a:solidFill>
                  <a:srgbClr val="293340"/>
                </a:solidFill>
                <a:highlight>
                  <a:schemeClr val="lt1"/>
                </a:highlight>
              </a:rPr>
              <a:t>evelopment of a game which implements the Stroop effect without presence of words, in order to overcome difficulties related to reading disorders often affecting ADHD patients.</a:t>
            </a:r>
            <a:endParaRPr sz="1700"/>
          </a:p>
        </p:txBody>
      </p:sp>
      <p:sp>
        <p:nvSpPr>
          <p:cNvPr id="468" name="Google Shape;468;g1bbd79d048a_0_0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"/>
          <p:cNvSpPr txBox="1"/>
          <p:nvPr>
            <p:ph type="title"/>
          </p:nvPr>
        </p:nvSpPr>
        <p:spPr>
          <a:xfrm>
            <a:off x="281546" y="151041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 sz="3000"/>
              <a:t>Game structure</a:t>
            </a:r>
            <a:endParaRPr sz="3000"/>
          </a:p>
        </p:txBody>
      </p:sp>
      <p:sp>
        <p:nvSpPr>
          <p:cNvPr id="474" name="Google Shape;474;p4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5" name="Google Shape;475;p4"/>
          <p:cNvSpPr txBox="1"/>
          <p:nvPr/>
        </p:nvSpPr>
        <p:spPr>
          <a:xfrm>
            <a:off x="-41650" y="1662750"/>
            <a:ext cx="90531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Char char="●"/>
            </a:pPr>
            <a:r>
              <a:rPr lang="it-IT" sz="1500">
                <a:solidFill>
                  <a:srgbClr val="2E2E2E"/>
                </a:solidFill>
              </a:rPr>
              <a:t>“Stardust Stroopers” is developed in the </a:t>
            </a:r>
            <a:r>
              <a:rPr b="1" lang="it-IT" sz="1500">
                <a:solidFill>
                  <a:srgbClr val="2E2E2E"/>
                </a:solidFill>
              </a:rPr>
              <a:t>Unity framework</a:t>
            </a:r>
            <a:r>
              <a:rPr lang="it-IT" sz="1500">
                <a:solidFill>
                  <a:srgbClr val="2E2E2E"/>
                </a:solidFill>
              </a:rPr>
              <a:t>.</a:t>
            </a:r>
            <a:endParaRPr sz="1500">
              <a:solidFill>
                <a:srgbClr val="2E2E2E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Char char="●"/>
            </a:pPr>
            <a:r>
              <a:rPr lang="it-IT" sz="1500">
                <a:solidFill>
                  <a:srgbClr val="2E2E2E"/>
                </a:solidFill>
              </a:rPr>
              <a:t>Within the game the following can be found:</a:t>
            </a:r>
            <a:endParaRPr sz="1500">
              <a:solidFill>
                <a:srgbClr val="2E2E2E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500"/>
              <a:buChar char="○"/>
            </a:pPr>
            <a:r>
              <a:rPr lang="it-IT" sz="1500">
                <a:solidFill>
                  <a:srgbClr val="2E2E2E"/>
                </a:solidFill>
              </a:rPr>
              <a:t>A main menu containing:</a:t>
            </a:r>
            <a:endParaRPr sz="1500">
              <a:solidFill>
                <a:srgbClr val="2E2E2E"/>
              </a:solidFill>
            </a:endParaRPr>
          </a:p>
          <a:p>
            <a:pPr indent="-2857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900"/>
              <a:buChar char="■"/>
            </a:pPr>
            <a:r>
              <a:rPr lang="it-IT" sz="1500">
                <a:solidFill>
                  <a:srgbClr val="2E2E2E"/>
                </a:solidFill>
              </a:rPr>
              <a:t>4 minigames of two different types: </a:t>
            </a:r>
            <a:endParaRPr sz="1500">
              <a:solidFill>
                <a:srgbClr val="2E2E2E"/>
              </a:solidFill>
            </a:endParaRPr>
          </a:p>
          <a:p>
            <a:pPr indent="-29845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Char char="●"/>
            </a:pPr>
            <a:r>
              <a:rPr lang="it-IT" sz="1500">
                <a:solidFill>
                  <a:srgbClr val="2E2E2E"/>
                </a:solidFill>
              </a:rPr>
              <a:t>Three puzzles;</a:t>
            </a:r>
            <a:endParaRPr sz="1500">
              <a:solidFill>
                <a:srgbClr val="2E2E2E"/>
              </a:solidFill>
            </a:endParaRPr>
          </a:p>
          <a:p>
            <a:pPr indent="-29845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Char char="●"/>
            </a:pPr>
            <a:r>
              <a:rPr lang="it-IT" sz="1500">
                <a:solidFill>
                  <a:srgbClr val="2E2E2E"/>
                </a:solidFill>
              </a:rPr>
              <a:t>One First Person Shooter.</a:t>
            </a:r>
            <a:endParaRPr sz="1500">
              <a:solidFill>
                <a:srgbClr val="2E2E2E"/>
              </a:solidFill>
            </a:endParaRPr>
          </a:p>
          <a:p>
            <a:pPr indent="-2857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900"/>
              <a:buChar char="■"/>
            </a:pPr>
            <a:r>
              <a:rPr lang="it-IT" sz="1500">
                <a:solidFill>
                  <a:srgbClr val="2E2E2E"/>
                </a:solidFill>
              </a:rPr>
              <a:t>Settings</a:t>
            </a:r>
            <a:r>
              <a:rPr lang="it-IT" sz="1500">
                <a:solidFill>
                  <a:srgbClr val="2E2E2E"/>
                </a:solidFill>
              </a:rPr>
              <a:t> Button;</a:t>
            </a:r>
            <a:endParaRPr sz="1500">
              <a:solidFill>
                <a:srgbClr val="2E2E2E"/>
              </a:solidFill>
            </a:endParaRPr>
          </a:p>
          <a:p>
            <a:pPr indent="-2857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900"/>
              <a:buChar char="■"/>
            </a:pPr>
            <a:r>
              <a:rPr lang="it-IT" sz="1500">
                <a:solidFill>
                  <a:srgbClr val="2E2E2E"/>
                </a:solidFill>
              </a:rPr>
              <a:t>Exit Button.</a:t>
            </a:r>
            <a:endParaRPr sz="1500">
              <a:solidFill>
                <a:srgbClr val="2E2E2E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500"/>
              <a:buChar char="○"/>
            </a:pPr>
            <a:r>
              <a:rPr lang="it-IT" sz="1500">
                <a:solidFill>
                  <a:srgbClr val="2E2E2E"/>
                </a:solidFill>
              </a:rPr>
              <a:t>In each puzzle mini-game there is a </a:t>
            </a:r>
            <a:r>
              <a:rPr lang="it-IT" sz="1500">
                <a:solidFill>
                  <a:srgbClr val="293340"/>
                </a:solidFill>
              </a:rPr>
              <a:t>“home screen” button.</a:t>
            </a:r>
            <a:endParaRPr sz="1500">
              <a:solidFill>
                <a:srgbClr val="293340"/>
              </a:solidFill>
            </a:endParaRPr>
          </a:p>
        </p:txBody>
      </p:sp>
      <p:pic>
        <p:nvPicPr>
          <p:cNvPr id="476" name="Google Shape;476;p4"/>
          <p:cNvPicPr preferRelativeResize="0"/>
          <p:nvPr/>
        </p:nvPicPr>
        <p:blipFill rotWithShape="1">
          <a:blip r:embed="rId3">
            <a:alphaModFix/>
          </a:blip>
          <a:srcRect b="0" l="2079" r="2079" t="0"/>
          <a:stretch/>
        </p:blipFill>
        <p:spPr>
          <a:xfrm>
            <a:off x="4769775" y="2074988"/>
            <a:ext cx="4118075" cy="2361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"/>
          <p:cNvSpPr txBox="1"/>
          <p:nvPr/>
        </p:nvSpPr>
        <p:spPr>
          <a:xfrm>
            <a:off x="1655375" y="6530550"/>
            <a:ext cx="75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bbee0ad18d_1_30"/>
          <p:cNvSpPr txBox="1"/>
          <p:nvPr>
            <p:ph type="title"/>
          </p:nvPr>
        </p:nvSpPr>
        <p:spPr>
          <a:xfrm>
            <a:off x="281546" y="151041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 sz="3000"/>
              <a:t>Game structure</a:t>
            </a:r>
            <a:endParaRPr sz="3000"/>
          </a:p>
        </p:txBody>
      </p:sp>
      <p:sp>
        <p:nvSpPr>
          <p:cNvPr id="483" name="Google Shape;483;g1bbee0ad18d_1_30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4" name="Google Shape;484;g1bbee0ad18d_1_30"/>
          <p:cNvSpPr txBox="1"/>
          <p:nvPr/>
        </p:nvSpPr>
        <p:spPr>
          <a:xfrm>
            <a:off x="45450" y="1281900"/>
            <a:ext cx="90531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500">
                <a:solidFill>
                  <a:srgbClr val="293340"/>
                </a:solidFill>
              </a:rPr>
              <a:t>Each minigame proposes a </a:t>
            </a:r>
            <a:r>
              <a:rPr b="1" lang="it-IT" sz="1500">
                <a:solidFill>
                  <a:srgbClr val="293340"/>
                </a:solidFill>
              </a:rPr>
              <a:t>different variant of Stroop test</a:t>
            </a:r>
            <a:r>
              <a:rPr lang="it-IT" sz="1500">
                <a:solidFill>
                  <a:srgbClr val="293340"/>
                </a:solidFill>
              </a:rPr>
              <a:t>, which doesn’t involve the classical reading of words and targets one of these four specific skills:</a:t>
            </a:r>
            <a:endParaRPr sz="1500">
              <a:solidFill>
                <a:srgbClr val="293340"/>
              </a:solidFill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3340"/>
              </a:buClr>
              <a:buSzPts val="1500"/>
              <a:buChar char="-"/>
            </a:pPr>
            <a:r>
              <a:rPr i="1" lang="it-IT" sz="1500">
                <a:solidFill>
                  <a:srgbClr val="293340"/>
                </a:solidFill>
              </a:rPr>
              <a:t>hearing, </a:t>
            </a:r>
            <a:endParaRPr i="1" sz="1500">
              <a:solidFill>
                <a:srgbClr val="293340"/>
              </a:solidFill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3340"/>
              </a:buClr>
              <a:buSzPts val="1500"/>
              <a:buChar char="-"/>
            </a:pPr>
            <a:r>
              <a:rPr i="1" lang="it-IT" sz="1500">
                <a:solidFill>
                  <a:srgbClr val="293340"/>
                </a:solidFill>
              </a:rPr>
              <a:t>size recognition, </a:t>
            </a:r>
            <a:endParaRPr i="1" sz="1500">
              <a:solidFill>
                <a:srgbClr val="293340"/>
              </a:solidFill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3340"/>
              </a:buClr>
              <a:buSzPts val="1500"/>
              <a:buChar char="-"/>
            </a:pPr>
            <a:r>
              <a:rPr i="1" lang="it-IT" sz="1500">
                <a:solidFill>
                  <a:srgbClr val="293340"/>
                </a:solidFill>
              </a:rPr>
              <a:t>character pattern recognition (sight), </a:t>
            </a:r>
            <a:endParaRPr i="1" sz="1500">
              <a:solidFill>
                <a:srgbClr val="293340"/>
              </a:solidFill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3340"/>
              </a:buClr>
              <a:buSzPts val="1500"/>
              <a:buChar char="-"/>
            </a:pPr>
            <a:r>
              <a:rPr i="1" lang="it-IT" sz="1500">
                <a:solidFill>
                  <a:srgbClr val="293340"/>
                </a:solidFill>
              </a:rPr>
              <a:t>color-shape recognition.</a:t>
            </a:r>
            <a:endParaRPr i="1" sz="1500">
              <a:solidFill>
                <a:srgbClr val="293340"/>
              </a:solidFill>
            </a:endParaRPr>
          </a:p>
        </p:txBody>
      </p:sp>
      <p:pic>
        <p:nvPicPr>
          <p:cNvPr id="485" name="Google Shape;485;g1bbee0ad18d_1_30"/>
          <p:cNvPicPr preferRelativeResize="0"/>
          <p:nvPr/>
        </p:nvPicPr>
        <p:blipFill rotWithShape="1">
          <a:blip r:embed="rId3">
            <a:alphaModFix/>
          </a:blip>
          <a:srcRect b="0" l="738" r="738" t="0"/>
          <a:stretch/>
        </p:blipFill>
        <p:spPr>
          <a:xfrm>
            <a:off x="151300" y="3429050"/>
            <a:ext cx="4358749" cy="2547401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g1bbee0ad18d_1_30"/>
          <p:cNvSpPr txBox="1"/>
          <p:nvPr/>
        </p:nvSpPr>
        <p:spPr>
          <a:xfrm>
            <a:off x="1655375" y="6530550"/>
            <a:ext cx="75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g1bbee0ad18d_1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100" y="3429000"/>
            <a:ext cx="4249602" cy="254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1bbee0ad18d_1_30"/>
          <p:cNvPicPr preferRelativeResize="0"/>
          <p:nvPr/>
        </p:nvPicPr>
        <p:blipFill rotWithShape="1">
          <a:blip r:embed="rId5">
            <a:alphaModFix/>
          </a:blip>
          <a:srcRect b="0" l="524" r="534" t="0"/>
          <a:stretch/>
        </p:blipFill>
        <p:spPr>
          <a:xfrm>
            <a:off x="4743100" y="4838800"/>
            <a:ext cx="2054725" cy="11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1bbee0ad18d_1_30"/>
          <p:cNvSpPr/>
          <p:nvPr/>
        </p:nvSpPr>
        <p:spPr>
          <a:xfrm>
            <a:off x="5584625" y="5257200"/>
            <a:ext cx="418500" cy="71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bb929afc9e_0_17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7931"/>
              <a:buFont typeface="Arial"/>
              <a:buNone/>
            </a:pPr>
            <a:r>
              <a:rPr lang="it-IT" sz="2900"/>
              <a:t>Where and by whom can the game be used?</a:t>
            </a:r>
            <a:endParaRPr b="0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1bb929afc9e_0_17"/>
          <p:cNvSpPr txBox="1"/>
          <p:nvPr>
            <p:ph idx="1" type="body"/>
          </p:nvPr>
        </p:nvSpPr>
        <p:spPr>
          <a:xfrm>
            <a:off x="288525" y="1469725"/>
            <a:ext cx="8323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3340"/>
              </a:buClr>
              <a:buSzPts val="1600"/>
              <a:buFont typeface="Arial"/>
              <a:buChar char="●"/>
            </a:pPr>
            <a:r>
              <a:rPr lang="it-IT" sz="1600">
                <a:solidFill>
                  <a:srgbClr val="293340"/>
                </a:solidFill>
              </a:rPr>
              <a:t>The game is addressed to:</a:t>
            </a:r>
            <a:endParaRPr sz="1600">
              <a:solidFill>
                <a:srgbClr val="293340"/>
              </a:solidFill>
            </a:endParaRP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3340"/>
              </a:buClr>
              <a:buSzPts val="1600"/>
              <a:buChar char="○"/>
            </a:pPr>
            <a:r>
              <a:rPr lang="it-IT" sz="1600">
                <a:solidFill>
                  <a:srgbClr val="293340"/>
                </a:solidFill>
              </a:rPr>
              <a:t>children and pre-adolescents within the age range of 9-12; [10]</a:t>
            </a:r>
            <a:endParaRPr sz="1600">
              <a:solidFill>
                <a:srgbClr val="293340"/>
              </a:solidFill>
            </a:endParaRP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3340"/>
              </a:buClr>
              <a:buSzPts val="1600"/>
              <a:buChar char="○"/>
            </a:pPr>
            <a:r>
              <a:rPr lang="it-IT" sz="1600">
                <a:solidFill>
                  <a:srgbClr val="293340"/>
                </a:solidFill>
              </a:rPr>
              <a:t>but it is not exclusively for this age group. [9]</a:t>
            </a:r>
            <a:endParaRPr sz="1600">
              <a:solidFill>
                <a:srgbClr val="293340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3340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3340"/>
              </a:buClr>
              <a:buSzPts val="1600"/>
              <a:buFont typeface="Arial"/>
              <a:buChar char="●"/>
            </a:pPr>
            <a:r>
              <a:rPr lang="it-IT" sz="1600">
                <a:solidFill>
                  <a:srgbClr val="293340"/>
                </a:solidFill>
              </a:rPr>
              <a:t>“Stardust Stroopers” can be played:</a:t>
            </a:r>
            <a:endParaRPr sz="1600">
              <a:solidFill>
                <a:srgbClr val="293340"/>
              </a:solidFill>
            </a:endParaRP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3340"/>
              </a:buClr>
              <a:buSzPts val="1600"/>
              <a:buChar char="○"/>
            </a:pPr>
            <a:r>
              <a:rPr lang="it-IT" sz="1600">
                <a:solidFill>
                  <a:srgbClr val="293340"/>
                </a:solidFill>
              </a:rPr>
              <a:t>Whenever a child wants; </a:t>
            </a:r>
            <a:endParaRPr sz="1600">
              <a:solidFill>
                <a:srgbClr val="293340"/>
              </a:solidFill>
            </a:endParaRP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3340"/>
              </a:buClr>
              <a:buSzPts val="1600"/>
              <a:buChar char="○"/>
            </a:pPr>
            <a:r>
              <a:rPr lang="it-IT" sz="1600">
                <a:solidFill>
                  <a:srgbClr val="293340"/>
                </a:solidFill>
              </a:rPr>
              <a:t>Without necessity of adult supervision;</a:t>
            </a:r>
            <a:endParaRPr sz="1600">
              <a:solidFill>
                <a:srgbClr val="293340"/>
              </a:solidFill>
            </a:endParaRP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3340"/>
              </a:buClr>
              <a:buSzPts val="1600"/>
              <a:buChar char="○"/>
            </a:pPr>
            <a:r>
              <a:rPr lang="it-IT" sz="1600">
                <a:solidFill>
                  <a:srgbClr val="293340"/>
                </a:solidFill>
              </a:rPr>
              <a:t>Utilized by teachers in classrooms settings</a:t>
            </a:r>
            <a:endParaRPr sz="1600">
              <a:solidFill>
                <a:srgbClr val="293340"/>
              </a:solidFill>
            </a:endParaRPr>
          </a:p>
        </p:txBody>
      </p:sp>
      <p:sp>
        <p:nvSpPr>
          <p:cNvPr id="496" name="Google Shape;496;g1bb929afc9e_0_17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bbee0ad18d_1_23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From functional to technical requirements</a:t>
            </a:r>
            <a:endParaRPr/>
          </a:p>
        </p:txBody>
      </p:sp>
      <p:sp>
        <p:nvSpPr>
          <p:cNvPr id="502" name="Google Shape;502;g1bbee0ad18d_1_23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503" name="Google Shape;503;g1bbee0ad18d_1_23"/>
          <p:cNvGraphicFramePr/>
          <p:nvPr/>
        </p:nvGraphicFramePr>
        <p:xfrm>
          <a:off x="952500" y="2407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{99482BCE-0961-4711-9F6E-1CE752FAE476}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-IT"/>
                        <a:t>Functional requirement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-IT"/>
                        <a:t>Technical requirement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Analyze what Stroop test variant statistically generates a greater stimulus interference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Keep record of scores and response times separately between different minigames and between levels within the same minigame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Easily playable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/>
                        <a:t>Create simple tutorials thoroughly explaining the functioning of each level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bbdaea99e7_0_5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“Have I heard well?”</a:t>
            </a:r>
            <a:endParaRPr/>
          </a:p>
        </p:txBody>
      </p:sp>
      <p:sp>
        <p:nvSpPr>
          <p:cNvPr id="509" name="Google Shape;509;g1bbdaea99e7_0_5"/>
          <p:cNvSpPr txBox="1"/>
          <p:nvPr>
            <p:ph idx="1" type="body"/>
          </p:nvPr>
        </p:nvSpPr>
        <p:spPr>
          <a:xfrm>
            <a:off x="457200" y="1600200"/>
            <a:ext cx="82380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3340"/>
              </a:buClr>
              <a:buSzPts val="1600"/>
              <a:buFont typeface="Arial"/>
              <a:buChar char="●"/>
            </a:pPr>
            <a:r>
              <a:rPr lang="it-IT" sz="1600">
                <a:solidFill>
                  <a:srgbClr val="293340"/>
                </a:solidFill>
              </a:rPr>
              <a:t>Implementation of an </a:t>
            </a:r>
            <a:r>
              <a:rPr b="1" lang="it-IT" sz="1600">
                <a:solidFill>
                  <a:srgbClr val="293340"/>
                </a:solidFill>
              </a:rPr>
              <a:t>auditory Stroop test</a:t>
            </a:r>
            <a:r>
              <a:rPr lang="it-IT" sz="1600">
                <a:solidFill>
                  <a:srgbClr val="293340"/>
                </a:solidFill>
              </a:rPr>
              <a:t> in three variants:</a:t>
            </a:r>
            <a:endParaRPr sz="1600">
              <a:solidFill>
                <a:srgbClr val="293340"/>
              </a:solidFill>
            </a:endParaRP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3340"/>
              </a:buClr>
              <a:buSzPts val="1600"/>
              <a:buChar char="○"/>
            </a:pPr>
            <a:r>
              <a:rPr lang="it-IT" sz="1600">
                <a:solidFill>
                  <a:srgbClr val="293340"/>
                </a:solidFill>
              </a:rPr>
              <a:t>Level 1: </a:t>
            </a:r>
            <a:r>
              <a:rPr i="1" lang="it-IT" sz="1600">
                <a:solidFill>
                  <a:srgbClr val="293340"/>
                </a:solidFill>
              </a:rPr>
              <a:t>voice pitch</a:t>
            </a:r>
            <a:r>
              <a:rPr lang="it-IT" sz="1600">
                <a:solidFill>
                  <a:srgbClr val="293340"/>
                </a:solidFill>
              </a:rPr>
              <a:t> as incongruent stimulus;</a:t>
            </a:r>
            <a:endParaRPr sz="1600">
              <a:solidFill>
                <a:srgbClr val="293340"/>
              </a:solidFill>
            </a:endParaRP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3340"/>
              </a:buClr>
              <a:buSzPts val="1600"/>
              <a:buChar char="○"/>
            </a:pPr>
            <a:r>
              <a:rPr lang="it-IT" sz="1600">
                <a:solidFill>
                  <a:srgbClr val="293340"/>
                </a:solidFill>
              </a:rPr>
              <a:t>Level 2: </a:t>
            </a:r>
            <a:r>
              <a:rPr i="1" lang="it-IT" sz="1600">
                <a:solidFill>
                  <a:srgbClr val="293340"/>
                </a:solidFill>
              </a:rPr>
              <a:t>sight</a:t>
            </a:r>
            <a:r>
              <a:rPr lang="it-IT" sz="1600">
                <a:solidFill>
                  <a:srgbClr val="293340"/>
                </a:solidFill>
              </a:rPr>
              <a:t> as incongruent stimulus with respect to what is heard;</a:t>
            </a:r>
            <a:endParaRPr sz="1600">
              <a:solidFill>
                <a:srgbClr val="293340"/>
              </a:solidFill>
            </a:endParaRP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3340"/>
              </a:buClr>
              <a:buSzPts val="1600"/>
              <a:buChar char="○"/>
            </a:pPr>
            <a:r>
              <a:rPr lang="it-IT" sz="1600">
                <a:solidFill>
                  <a:srgbClr val="293340"/>
                </a:solidFill>
              </a:rPr>
              <a:t>Level 3: </a:t>
            </a:r>
            <a:r>
              <a:rPr i="1" lang="it-IT" sz="1600">
                <a:solidFill>
                  <a:srgbClr val="293340"/>
                </a:solidFill>
              </a:rPr>
              <a:t>hearing</a:t>
            </a:r>
            <a:r>
              <a:rPr lang="it-IT" sz="1600">
                <a:solidFill>
                  <a:srgbClr val="293340"/>
                </a:solidFill>
              </a:rPr>
              <a:t> as incongruent stimulus with respect to what is seen.</a:t>
            </a:r>
            <a:endParaRPr sz="1600">
              <a:solidFill>
                <a:srgbClr val="293340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3340"/>
              </a:buClr>
              <a:buSzPts val="1600"/>
              <a:buFont typeface="Arial"/>
              <a:buChar char="●"/>
            </a:pPr>
            <a:r>
              <a:rPr lang="it-IT" sz="1600">
                <a:solidFill>
                  <a:srgbClr val="293340"/>
                </a:solidFill>
              </a:rPr>
              <a:t>It takes inspiration from an exercise of the test delivered in [9];</a:t>
            </a:r>
            <a:endParaRPr sz="1600">
              <a:solidFill>
                <a:srgbClr val="293340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3340"/>
              </a:buClr>
              <a:buSzPts val="1600"/>
              <a:buFont typeface="Arial"/>
              <a:buChar char="●"/>
            </a:pPr>
            <a:r>
              <a:rPr lang="it-IT" sz="1600">
                <a:solidFill>
                  <a:srgbClr val="293340"/>
                </a:solidFill>
              </a:rPr>
              <a:t>Congruent and incongruent stimuli are presented together;</a:t>
            </a:r>
            <a:endParaRPr sz="1600">
              <a:solidFill>
                <a:srgbClr val="293340"/>
              </a:solidFill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3340"/>
              </a:buClr>
              <a:buSzPts val="1600"/>
              <a:buFont typeface="Arial"/>
              <a:buChar char="●"/>
            </a:pPr>
            <a:r>
              <a:rPr lang="it-IT" sz="1600">
                <a:solidFill>
                  <a:srgbClr val="293340"/>
                </a:solidFill>
              </a:rPr>
              <a:t>Type of minigame: </a:t>
            </a:r>
            <a:r>
              <a:rPr b="1" lang="it-IT" sz="1600">
                <a:solidFill>
                  <a:srgbClr val="293340"/>
                </a:solidFill>
              </a:rPr>
              <a:t>puzzler interactive game</a:t>
            </a:r>
            <a:r>
              <a:rPr lang="it-IT" sz="1600">
                <a:solidFill>
                  <a:srgbClr val="293340"/>
                </a:solidFill>
              </a:rPr>
              <a:t>.</a:t>
            </a:r>
            <a:endParaRPr sz="1600">
              <a:solidFill>
                <a:srgbClr val="293340"/>
              </a:solidFill>
            </a:endParaRPr>
          </a:p>
        </p:txBody>
      </p:sp>
      <p:sp>
        <p:nvSpPr>
          <p:cNvPr id="510" name="Google Shape;510;g1bbdaea99e7_0_5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bbdaea99e7_0_17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“Have I heard well?”: Setup</a:t>
            </a:r>
            <a:endParaRPr/>
          </a:p>
        </p:txBody>
      </p:sp>
      <p:sp>
        <p:nvSpPr>
          <p:cNvPr id="516" name="Google Shape;516;g1bbdaea99e7_0_17"/>
          <p:cNvSpPr/>
          <p:nvPr/>
        </p:nvSpPr>
        <p:spPr>
          <a:xfrm>
            <a:off x="177975" y="6347800"/>
            <a:ext cx="4591800" cy="320400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17" name="Google Shape;517;g1bbdaea99e7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13" y="1771799"/>
            <a:ext cx="4184475" cy="23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1bbdaea99e7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788" y="1769263"/>
            <a:ext cx="4177031" cy="23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1bbdaea99e7_0_17"/>
          <p:cNvSpPr txBox="1"/>
          <p:nvPr/>
        </p:nvSpPr>
        <p:spPr>
          <a:xfrm>
            <a:off x="1495363" y="1371600"/>
            <a:ext cx="15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Setup of level 1</a:t>
            </a:r>
            <a:endParaRPr b="1"/>
          </a:p>
        </p:txBody>
      </p:sp>
      <p:sp>
        <p:nvSpPr>
          <p:cNvPr id="520" name="Google Shape;520;g1bbdaea99e7_0_17"/>
          <p:cNvSpPr txBox="1"/>
          <p:nvPr/>
        </p:nvSpPr>
        <p:spPr>
          <a:xfrm>
            <a:off x="5777100" y="1371600"/>
            <a:ext cx="21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/>
              <a:t>Setup of levels 2 and 3</a:t>
            </a:r>
            <a:endParaRPr b="1"/>
          </a:p>
        </p:txBody>
      </p:sp>
      <p:sp>
        <p:nvSpPr>
          <p:cNvPr id="521" name="Google Shape;521;g1bbdaea99e7_0_17"/>
          <p:cNvSpPr txBox="1"/>
          <p:nvPr/>
        </p:nvSpPr>
        <p:spPr>
          <a:xfrm>
            <a:off x="228600" y="1705775"/>
            <a:ext cx="407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22" name="Google Shape;522;g1bbdaea99e7_0_17"/>
          <p:cNvSpPr/>
          <p:nvPr/>
        </p:nvSpPr>
        <p:spPr>
          <a:xfrm>
            <a:off x="1828800" y="3314700"/>
            <a:ext cx="971700" cy="79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1bbdaea99e7_0_17"/>
          <p:cNvSpPr txBox="1"/>
          <p:nvPr/>
        </p:nvSpPr>
        <p:spPr>
          <a:xfrm>
            <a:off x="0" y="4391125"/>
            <a:ext cx="276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200"/>
              <a:t>Alien prefab</a:t>
            </a:r>
            <a:r>
              <a:rPr lang="it-IT" sz="1200"/>
              <a:t> playing the recorded clip of the word “high” or “low” when the player gets close to it</a:t>
            </a:r>
            <a:endParaRPr sz="1200"/>
          </a:p>
        </p:txBody>
      </p:sp>
      <p:cxnSp>
        <p:nvCxnSpPr>
          <p:cNvPr id="524" name="Google Shape;524;g1bbdaea99e7_0_17"/>
          <p:cNvCxnSpPr>
            <a:stCxn id="522" idx="2"/>
          </p:cNvCxnSpPr>
          <p:nvPr/>
        </p:nvCxnSpPr>
        <p:spPr>
          <a:xfrm flipH="1">
            <a:off x="2076450" y="4108200"/>
            <a:ext cx="238200" cy="282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g1bbdaea99e7_0_17"/>
          <p:cNvSpPr/>
          <p:nvPr/>
        </p:nvSpPr>
        <p:spPr>
          <a:xfrm>
            <a:off x="1988025" y="2521200"/>
            <a:ext cx="564600" cy="7935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6" name="Google Shape;526;g1bbdaea99e7_0_17"/>
          <p:cNvCxnSpPr>
            <a:endCxn id="525" idx="3"/>
          </p:cNvCxnSpPr>
          <p:nvPr/>
        </p:nvCxnSpPr>
        <p:spPr>
          <a:xfrm flipH="1">
            <a:off x="2552625" y="2914350"/>
            <a:ext cx="847800" cy="36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g1bbdaea99e7_0_17"/>
          <p:cNvCxnSpPr/>
          <p:nvPr/>
        </p:nvCxnSpPr>
        <p:spPr>
          <a:xfrm rot="10800000">
            <a:off x="3400275" y="2914500"/>
            <a:ext cx="9600" cy="13854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g1bbdaea99e7_0_17"/>
          <p:cNvSpPr txBox="1"/>
          <p:nvPr/>
        </p:nvSpPr>
        <p:spPr>
          <a:xfrm>
            <a:off x="2724150" y="4391125"/>
            <a:ext cx="200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200"/>
              <a:t>Pitch button</a:t>
            </a:r>
            <a:r>
              <a:rPr lang="it-IT" sz="1200"/>
              <a:t> to indicate the pitch of the audio clip</a:t>
            </a:r>
            <a:endParaRPr sz="1200"/>
          </a:p>
        </p:txBody>
      </p:sp>
      <p:sp>
        <p:nvSpPr>
          <p:cNvPr id="529" name="Google Shape;529;g1bbdaea99e7_0_17"/>
          <p:cNvSpPr/>
          <p:nvPr/>
        </p:nvSpPr>
        <p:spPr>
          <a:xfrm>
            <a:off x="6657975" y="2216400"/>
            <a:ext cx="419100" cy="1498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0" name="Google Shape;530;g1bbdaea99e7_0_17"/>
          <p:cNvCxnSpPr/>
          <p:nvPr/>
        </p:nvCxnSpPr>
        <p:spPr>
          <a:xfrm flipH="1" rot="10800000">
            <a:off x="6200775" y="3714975"/>
            <a:ext cx="662100" cy="1038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g1bbdaea99e7_0_17"/>
          <p:cNvSpPr txBox="1"/>
          <p:nvPr/>
        </p:nvSpPr>
        <p:spPr>
          <a:xfrm>
            <a:off x="4769800" y="4752975"/>
            <a:ext cx="2211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200"/>
              <a:t>Animal button</a:t>
            </a:r>
            <a:r>
              <a:rPr lang="it-IT" sz="1200"/>
              <a:t> to indicate to whom the corresponding feature belongs: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-IT" sz="1200"/>
              <a:t>The call being made (level 2);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-IT" sz="1200"/>
              <a:t>The prefab in front of the player (level 3)</a:t>
            </a:r>
            <a:endParaRPr sz="1200"/>
          </a:p>
        </p:txBody>
      </p:sp>
      <p:sp>
        <p:nvSpPr>
          <p:cNvPr id="532" name="Google Shape;532;g1bbdaea99e7_0_17"/>
          <p:cNvSpPr/>
          <p:nvPr/>
        </p:nvSpPr>
        <p:spPr>
          <a:xfrm>
            <a:off x="7077075" y="2216400"/>
            <a:ext cx="924000" cy="14985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3" name="Google Shape;533;g1bbdaea99e7_0_17"/>
          <p:cNvCxnSpPr/>
          <p:nvPr/>
        </p:nvCxnSpPr>
        <p:spPr>
          <a:xfrm rot="10800000">
            <a:off x="7525125" y="3715050"/>
            <a:ext cx="142500" cy="10665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g1bbdaea99e7_0_17"/>
          <p:cNvSpPr txBox="1"/>
          <p:nvPr/>
        </p:nvSpPr>
        <p:spPr>
          <a:xfrm>
            <a:off x="6981600" y="4781700"/>
            <a:ext cx="216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200"/>
              <a:t>Animal prefab</a:t>
            </a:r>
            <a:r>
              <a:rPr lang="it-IT" sz="1200"/>
              <a:t> playing an audio clip of its call or of another animal’s</a:t>
            </a:r>
            <a:endParaRPr sz="1200"/>
          </a:p>
        </p:txBody>
      </p:sp>
      <p:sp>
        <p:nvSpPr>
          <p:cNvPr id="535" name="Google Shape;535;g1bbdaea99e7_0_17"/>
          <p:cNvSpPr/>
          <p:nvPr/>
        </p:nvSpPr>
        <p:spPr>
          <a:xfrm>
            <a:off x="4819650" y="1769266"/>
            <a:ext cx="1095300" cy="4002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6" name="Google Shape;536;g1bbdaea99e7_0_17"/>
          <p:cNvCxnSpPr/>
          <p:nvPr/>
        </p:nvCxnSpPr>
        <p:spPr>
          <a:xfrm rot="10800000">
            <a:off x="4936225" y="2166325"/>
            <a:ext cx="14400" cy="21735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g1bbdaea99e7_0_17"/>
          <p:cNvCxnSpPr/>
          <p:nvPr/>
        </p:nvCxnSpPr>
        <p:spPr>
          <a:xfrm flipH="1" rot="10800000">
            <a:off x="4264825" y="4312950"/>
            <a:ext cx="691200" cy="10770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8" name="Google Shape;538;g1bbdaea99e7_0_17"/>
          <p:cNvSpPr txBox="1"/>
          <p:nvPr/>
        </p:nvSpPr>
        <p:spPr>
          <a:xfrm>
            <a:off x="2618350" y="5369450"/>
            <a:ext cx="200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200"/>
              <a:t>Number of remaining mistakes allowed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LI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2015-05-26T12:27:57Z</dcterms:created>
  <dc:creator>Alessandro Colleoni</dc:creator>
</cp:coreProperties>
</file>